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theme/theme17.xml" ContentType="application/vnd.openxmlformats-officedocument.theme+xml"/>
  <Override PartName="/ppt/slideLayouts/slideLayout21.xml" ContentType="application/vnd.openxmlformats-officedocument.presentationml.slideLayout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theme/theme19.xml" ContentType="application/vnd.openxmlformats-officedocument.theme+xml"/>
  <Override PartName="/ppt/slideLayouts/slideLayout23.xml" ContentType="application/vnd.openxmlformats-officedocument.presentationml.slideLayout+xml"/>
  <Override PartName="/ppt/theme/theme20.xml" ContentType="application/vnd.openxmlformats-officedocument.theme+xml"/>
  <Override PartName="/ppt/slideLayouts/slideLayout24.xml" ContentType="application/vnd.openxmlformats-officedocument.presentationml.slideLayout+xml"/>
  <Override PartName="/ppt/theme/theme21.xml" ContentType="application/vnd.openxmlformats-officedocument.theme+xml"/>
  <Override PartName="/ppt/slideLayouts/slideLayout25.xml" ContentType="application/vnd.openxmlformats-officedocument.presentationml.slideLayout+xml"/>
  <Override PartName="/ppt/theme/theme22.xml" ContentType="application/vnd.openxmlformats-officedocument.theme+xml"/>
  <Override PartName="/ppt/slideLayouts/slideLayout26.xml" ContentType="application/vnd.openxmlformats-officedocument.presentationml.slideLayout+xml"/>
  <Override PartName="/ppt/theme/theme23.xml" ContentType="application/vnd.openxmlformats-officedocument.theme+xml"/>
  <Override PartName="/ppt/slideLayouts/slideLayout27.xml" ContentType="application/vnd.openxmlformats-officedocument.presentationml.slideLayout+xml"/>
  <Override PartName="/ppt/theme/theme24.xml" ContentType="application/vnd.openxmlformats-officedocument.theme+xml"/>
  <Override PartName="/ppt/slideLayouts/slideLayout28.xml" ContentType="application/vnd.openxmlformats-officedocument.presentationml.slideLayout+xml"/>
  <Override PartName="/ppt/theme/theme25.xml" ContentType="application/vnd.openxmlformats-officedocument.theme+xml"/>
  <Override PartName="/ppt/slideLayouts/slideLayout29.xml" ContentType="application/vnd.openxmlformats-officedocument.presentationml.slideLayout+xml"/>
  <Override PartName="/ppt/theme/theme26.xml" ContentType="application/vnd.openxmlformats-officedocument.theme+xml"/>
  <Override PartName="/ppt/slideLayouts/slideLayout30.xml" ContentType="application/vnd.openxmlformats-officedocument.presentationml.slideLayout+xml"/>
  <Override PartName="/ppt/theme/theme27.xml" ContentType="application/vnd.openxmlformats-officedocument.theme+xml"/>
  <Override PartName="/ppt/slideLayouts/slideLayout31.xml" ContentType="application/vnd.openxmlformats-officedocument.presentationml.slideLayout+xml"/>
  <Override PartName="/ppt/theme/theme28.xml" ContentType="application/vnd.openxmlformats-officedocument.theme+xml"/>
  <Override PartName="/ppt/slideLayouts/slideLayout32.xml" ContentType="application/vnd.openxmlformats-officedocument.presentationml.slideLayout+xml"/>
  <Override PartName="/ppt/theme/theme29.xml" ContentType="application/vnd.openxmlformats-officedocument.theme+xml"/>
  <Override PartName="/ppt/slideLayouts/slideLayout33.xml" ContentType="application/vnd.openxmlformats-officedocument.presentationml.slideLayout+xml"/>
  <Override PartName="/ppt/theme/theme30.xml" ContentType="application/vnd.openxmlformats-officedocument.theme+xml"/>
  <Override PartName="/ppt/slideLayouts/slideLayout34.xml" ContentType="application/vnd.openxmlformats-officedocument.presentationml.slideLayout+xml"/>
  <Override PartName="/ppt/theme/theme31.xml" ContentType="application/vnd.openxmlformats-officedocument.theme+xml"/>
  <Override PartName="/ppt/slideLayouts/slideLayout35.xml" ContentType="application/vnd.openxmlformats-officedocument.presentationml.slideLayout+xml"/>
  <Override PartName="/ppt/theme/theme32.xml" ContentType="application/vnd.openxmlformats-officedocument.theme+xml"/>
  <Override PartName="/ppt/slideLayouts/slideLayout36.xml" ContentType="application/vnd.openxmlformats-officedocument.presentationml.slideLayout+xml"/>
  <Override PartName="/ppt/theme/theme33.xml" ContentType="application/vnd.openxmlformats-officedocument.theme+xml"/>
  <Override PartName="/ppt/slideLayouts/slideLayout37.xml" ContentType="application/vnd.openxmlformats-officedocument.presentationml.slideLayout+xml"/>
  <Override PartName="/ppt/theme/theme34.xml" ContentType="application/vnd.openxmlformats-officedocument.theme+xml"/>
  <Override PartName="/ppt/slideLayouts/slideLayout38.xml" ContentType="application/vnd.openxmlformats-officedocument.presentationml.slideLayout+xml"/>
  <Override PartName="/ppt/theme/theme35.xml" ContentType="application/vnd.openxmlformats-officedocument.theme+xml"/>
  <Override PartName="/ppt/slideLayouts/slideLayout39.xml" ContentType="application/vnd.openxmlformats-officedocument.presentationml.slideLayout+xml"/>
  <Override PartName="/ppt/theme/theme36.xml" ContentType="application/vnd.openxmlformats-officedocument.theme+xml"/>
  <Override PartName="/ppt/slideLayouts/slideLayout40.xml" ContentType="application/vnd.openxmlformats-officedocument.presentationml.slideLayout+xml"/>
  <Override PartName="/ppt/theme/theme37.xml" ContentType="application/vnd.openxmlformats-officedocument.theme+xml"/>
  <Override PartName="/ppt/slideLayouts/slideLayout41.xml" ContentType="application/vnd.openxmlformats-officedocument.presentationml.slideLayout+xml"/>
  <Override PartName="/ppt/theme/theme38.xml" ContentType="application/vnd.openxmlformats-officedocument.theme+xml"/>
  <Override PartName="/ppt/slideLayouts/slideLayout42.xml" ContentType="application/vnd.openxmlformats-officedocument.presentationml.slideLayout+xml"/>
  <Override PartName="/ppt/theme/theme39.xml" ContentType="application/vnd.openxmlformats-officedocument.theme+xml"/>
  <Override PartName="/ppt/slideLayouts/slideLayout43.xml" ContentType="application/vnd.openxmlformats-officedocument.presentationml.slideLayout+xml"/>
  <Override PartName="/ppt/theme/theme40.xml" ContentType="application/vnd.openxmlformats-officedocument.theme+xml"/>
  <Override PartName="/ppt/slideLayouts/slideLayout44.xml" ContentType="application/vnd.openxmlformats-officedocument.presentationml.slideLayout+xml"/>
  <Override PartName="/ppt/theme/theme41.xml" ContentType="application/vnd.openxmlformats-officedocument.theme+xml"/>
  <Override PartName="/ppt/slideLayouts/slideLayout45.xml" ContentType="application/vnd.openxmlformats-officedocument.presentationml.slideLayout+xml"/>
  <Override PartName="/ppt/theme/theme42.xml" ContentType="application/vnd.openxmlformats-officedocument.theme+xml"/>
  <Override PartName="/ppt/slideLayouts/slideLayout46.xml" ContentType="application/vnd.openxmlformats-officedocument.presentationml.slideLayout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  <p:sldMasterId id="2147483844" r:id="rId2"/>
    <p:sldMasterId id="2147483850" r:id="rId3"/>
    <p:sldMasterId id="2147483852" r:id="rId4"/>
    <p:sldMasterId id="2147483854" r:id="rId5"/>
    <p:sldMasterId id="2147483856" r:id="rId6"/>
    <p:sldMasterId id="2147483858" r:id="rId7"/>
    <p:sldMasterId id="2147483860" r:id="rId8"/>
    <p:sldMasterId id="2147483862" r:id="rId9"/>
    <p:sldMasterId id="2147483864" r:id="rId10"/>
    <p:sldMasterId id="2147483866" r:id="rId11"/>
    <p:sldMasterId id="2147483868" r:id="rId12"/>
    <p:sldMasterId id="2147483870" r:id="rId13"/>
    <p:sldMasterId id="2147483872" r:id="rId14"/>
    <p:sldMasterId id="2147483874" r:id="rId15"/>
    <p:sldMasterId id="2147483876" r:id="rId16"/>
    <p:sldMasterId id="2147483878" r:id="rId17"/>
    <p:sldMasterId id="2147483880" r:id="rId18"/>
    <p:sldMasterId id="2147483882" r:id="rId19"/>
    <p:sldMasterId id="2147483888" r:id="rId20"/>
    <p:sldMasterId id="2147483900" r:id="rId21"/>
    <p:sldMasterId id="2147483902" r:id="rId22"/>
    <p:sldMasterId id="2147483904" r:id="rId23"/>
    <p:sldMasterId id="2147483906" r:id="rId24"/>
    <p:sldMasterId id="2147483908" r:id="rId25"/>
    <p:sldMasterId id="2147483910" r:id="rId26"/>
    <p:sldMasterId id="2147483912" r:id="rId27"/>
    <p:sldMasterId id="2147483914" r:id="rId28"/>
    <p:sldMasterId id="2147483916" r:id="rId29"/>
    <p:sldMasterId id="2147483918" r:id="rId30"/>
    <p:sldMasterId id="2147483920" r:id="rId31"/>
    <p:sldMasterId id="2147483922" r:id="rId32"/>
    <p:sldMasterId id="2147483926" r:id="rId33"/>
    <p:sldMasterId id="2147483928" r:id="rId34"/>
    <p:sldMasterId id="2147483930" r:id="rId35"/>
    <p:sldMasterId id="2147483932" r:id="rId36"/>
    <p:sldMasterId id="2147483938" r:id="rId37"/>
    <p:sldMasterId id="2147483940" r:id="rId38"/>
    <p:sldMasterId id="2147483942" r:id="rId39"/>
    <p:sldMasterId id="2147483944" r:id="rId40"/>
    <p:sldMasterId id="2147483946" r:id="rId41"/>
    <p:sldMasterId id="2147483948" r:id="rId42"/>
    <p:sldMasterId id="2147483954" r:id="rId43"/>
  </p:sldMasterIdLst>
  <p:notesMasterIdLst>
    <p:notesMasterId r:id="rId142"/>
  </p:notesMasterIdLst>
  <p:handoutMasterIdLst>
    <p:handoutMasterId r:id="rId143"/>
  </p:handoutMasterIdLst>
  <p:sldIdLst>
    <p:sldId id="256" r:id="rId44"/>
    <p:sldId id="300" r:id="rId45"/>
    <p:sldId id="302" r:id="rId46"/>
    <p:sldId id="305" r:id="rId47"/>
    <p:sldId id="306" r:id="rId48"/>
    <p:sldId id="434" r:id="rId49"/>
    <p:sldId id="437" r:id="rId50"/>
    <p:sldId id="438" r:id="rId51"/>
    <p:sldId id="439" r:id="rId52"/>
    <p:sldId id="440" r:id="rId53"/>
    <p:sldId id="307" r:id="rId54"/>
    <p:sldId id="441" r:id="rId55"/>
    <p:sldId id="442" r:id="rId56"/>
    <p:sldId id="443" r:id="rId57"/>
    <p:sldId id="444" r:id="rId58"/>
    <p:sldId id="445" r:id="rId59"/>
    <p:sldId id="308" r:id="rId60"/>
    <p:sldId id="309" r:id="rId61"/>
    <p:sldId id="310" r:id="rId62"/>
    <p:sldId id="446" r:id="rId63"/>
    <p:sldId id="447" r:id="rId64"/>
    <p:sldId id="448" r:id="rId65"/>
    <p:sldId id="311" r:id="rId66"/>
    <p:sldId id="312" r:id="rId67"/>
    <p:sldId id="313" r:id="rId68"/>
    <p:sldId id="449" r:id="rId69"/>
    <p:sldId id="450" r:id="rId70"/>
    <p:sldId id="451" r:id="rId71"/>
    <p:sldId id="452" r:id="rId72"/>
    <p:sldId id="429" r:id="rId73"/>
    <p:sldId id="314" r:id="rId74"/>
    <p:sldId id="453" r:id="rId75"/>
    <p:sldId id="315" r:id="rId76"/>
    <p:sldId id="316" r:id="rId77"/>
    <p:sldId id="456" r:id="rId78"/>
    <p:sldId id="317" r:id="rId79"/>
    <p:sldId id="462" r:id="rId80"/>
    <p:sldId id="430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463" r:id="rId92"/>
    <p:sldId id="464" r:id="rId93"/>
    <p:sldId id="465" r:id="rId94"/>
    <p:sldId id="466" r:id="rId95"/>
    <p:sldId id="328" r:id="rId96"/>
    <p:sldId id="467" r:id="rId97"/>
    <p:sldId id="468" r:id="rId98"/>
    <p:sldId id="469" r:id="rId99"/>
    <p:sldId id="470" r:id="rId100"/>
    <p:sldId id="471" r:id="rId101"/>
    <p:sldId id="472" r:id="rId102"/>
    <p:sldId id="329" r:id="rId103"/>
    <p:sldId id="473" r:id="rId104"/>
    <p:sldId id="330" r:id="rId105"/>
    <p:sldId id="331" r:id="rId106"/>
    <p:sldId id="332" r:id="rId107"/>
    <p:sldId id="333" r:id="rId108"/>
    <p:sldId id="334" r:id="rId109"/>
    <p:sldId id="475" r:id="rId110"/>
    <p:sldId id="335" r:id="rId111"/>
    <p:sldId id="336" r:id="rId112"/>
    <p:sldId id="476" r:id="rId113"/>
    <p:sldId id="337" r:id="rId114"/>
    <p:sldId id="477" r:id="rId115"/>
    <p:sldId id="338" r:id="rId116"/>
    <p:sldId id="478" r:id="rId117"/>
    <p:sldId id="339" r:id="rId118"/>
    <p:sldId id="481" r:id="rId119"/>
    <p:sldId id="340" r:id="rId120"/>
    <p:sldId id="341" r:id="rId121"/>
    <p:sldId id="482" r:id="rId122"/>
    <p:sldId id="342" r:id="rId123"/>
    <p:sldId id="484" r:id="rId124"/>
    <p:sldId id="343" r:id="rId125"/>
    <p:sldId id="344" r:id="rId126"/>
    <p:sldId id="483" r:id="rId127"/>
    <p:sldId id="345" r:id="rId128"/>
    <p:sldId id="346" r:id="rId129"/>
    <p:sldId id="347" r:id="rId130"/>
    <p:sldId id="348" r:id="rId131"/>
    <p:sldId id="485" r:id="rId132"/>
    <p:sldId id="349" r:id="rId133"/>
    <p:sldId id="350" r:id="rId134"/>
    <p:sldId id="351" r:id="rId135"/>
    <p:sldId id="352" r:id="rId136"/>
    <p:sldId id="486" r:id="rId137"/>
    <p:sldId id="353" r:id="rId138"/>
    <p:sldId id="354" r:id="rId139"/>
    <p:sldId id="489" r:id="rId140"/>
    <p:sldId id="355" r:id="rId141"/>
  </p:sldIdLst>
  <p:sldSz cx="9144000" cy="6858000" type="screen4x3"/>
  <p:notesSz cx="6858000" cy="9144000"/>
  <p:custDataLst>
    <p:tags r:id="rId1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1">
          <p15:clr>
            <a:srgbClr val="A4A3A4"/>
          </p15:clr>
        </p15:guide>
        <p15:guide id="2" orient="horz" pos="2168">
          <p15:clr>
            <a:srgbClr val="A4A3A4"/>
          </p15:clr>
        </p15:guide>
        <p15:guide id="3" pos="28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F8E"/>
    <a:srgbClr val="D2B239"/>
    <a:srgbClr val="EFC335"/>
    <a:srgbClr val="9D002D"/>
    <a:srgbClr val="D9CB27"/>
    <a:srgbClr val="C9C439"/>
    <a:srgbClr val="ADAE2B"/>
    <a:srgbClr val="B2B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 autoAdjust="0"/>
    <p:restoredTop sz="97816" autoAdjust="0"/>
  </p:normalViewPr>
  <p:slideViewPr>
    <p:cSldViewPr snapToGrid="0" showGuides="1">
      <p:cViewPr>
        <p:scale>
          <a:sx n="100" d="100"/>
          <a:sy n="100" d="100"/>
        </p:scale>
        <p:origin x="1746" y="252"/>
      </p:cViewPr>
      <p:guideLst>
        <p:guide orient="horz" pos="1291"/>
        <p:guide orient="horz" pos="2168"/>
        <p:guide pos="2883"/>
      </p:guideLst>
    </p:cSldViewPr>
  </p:slideViewPr>
  <p:outlineViewPr>
    <p:cViewPr>
      <p:scale>
        <a:sx n="33" d="100"/>
        <a:sy n="33" d="100"/>
      </p:scale>
      <p:origin x="0" y="452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3" d="100"/>
          <a:sy n="113" d="100"/>
        </p:scale>
        <p:origin x="-322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74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" Target="slides/slide20.xml"/><Relationship Id="rId84" Type="http://schemas.openxmlformats.org/officeDocument/2006/relationships/slide" Target="slides/slide41.xml"/><Relationship Id="rId138" Type="http://schemas.openxmlformats.org/officeDocument/2006/relationships/slide" Target="slides/slide95.xml"/><Relationship Id="rId107" Type="http://schemas.openxmlformats.org/officeDocument/2006/relationships/slide" Target="slides/slide64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" Target="slides/slide10.xml"/><Relationship Id="rId74" Type="http://schemas.openxmlformats.org/officeDocument/2006/relationships/slide" Target="slides/slide31.xml"/><Relationship Id="rId128" Type="http://schemas.openxmlformats.org/officeDocument/2006/relationships/slide" Target="slides/slide8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47.xml"/><Relationship Id="rId95" Type="http://schemas.openxmlformats.org/officeDocument/2006/relationships/slide" Target="slides/slide52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5.xml"/><Relationship Id="rId64" Type="http://schemas.openxmlformats.org/officeDocument/2006/relationships/slide" Target="slides/slide21.xml"/><Relationship Id="rId69" Type="http://schemas.openxmlformats.org/officeDocument/2006/relationships/slide" Target="slides/slide26.xml"/><Relationship Id="rId113" Type="http://schemas.openxmlformats.org/officeDocument/2006/relationships/slide" Target="slides/slide70.xml"/><Relationship Id="rId118" Type="http://schemas.openxmlformats.org/officeDocument/2006/relationships/slide" Target="slides/slide75.xml"/><Relationship Id="rId134" Type="http://schemas.openxmlformats.org/officeDocument/2006/relationships/slide" Target="slides/slide91.xml"/><Relationship Id="rId139" Type="http://schemas.openxmlformats.org/officeDocument/2006/relationships/slide" Target="slides/slide96.xml"/><Relationship Id="rId80" Type="http://schemas.openxmlformats.org/officeDocument/2006/relationships/slide" Target="slides/slide37.xml"/><Relationship Id="rId85" Type="http://schemas.openxmlformats.org/officeDocument/2006/relationships/slide" Target="slides/slide42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6.xml"/><Relationship Id="rId103" Type="http://schemas.openxmlformats.org/officeDocument/2006/relationships/slide" Target="slides/slide60.xml"/><Relationship Id="rId108" Type="http://schemas.openxmlformats.org/officeDocument/2006/relationships/slide" Target="slides/slide65.xml"/><Relationship Id="rId124" Type="http://schemas.openxmlformats.org/officeDocument/2006/relationships/slide" Target="slides/slide81.xml"/><Relationship Id="rId129" Type="http://schemas.openxmlformats.org/officeDocument/2006/relationships/slide" Target="slides/slide86.xml"/><Relationship Id="rId54" Type="http://schemas.openxmlformats.org/officeDocument/2006/relationships/slide" Target="slides/slide11.xml"/><Relationship Id="rId70" Type="http://schemas.openxmlformats.org/officeDocument/2006/relationships/slide" Target="slides/slide27.xml"/><Relationship Id="rId75" Type="http://schemas.openxmlformats.org/officeDocument/2006/relationships/slide" Target="slides/slide32.xml"/><Relationship Id="rId91" Type="http://schemas.openxmlformats.org/officeDocument/2006/relationships/slide" Target="slides/slide48.xml"/><Relationship Id="rId96" Type="http://schemas.openxmlformats.org/officeDocument/2006/relationships/slide" Target="slides/slide53.xml"/><Relationship Id="rId140" Type="http://schemas.openxmlformats.org/officeDocument/2006/relationships/slide" Target="slides/slide97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6.xml"/><Relationship Id="rId114" Type="http://schemas.openxmlformats.org/officeDocument/2006/relationships/slide" Target="slides/slide71.xml"/><Relationship Id="rId119" Type="http://schemas.openxmlformats.org/officeDocument/2006/relationships/slide" Target="slides/slide76.xml"/><Relationship Id="rId44" Type="http://schemas.openxmlformats.org/officeDocument/2006/relationships/slide" Target="slides/slide1.xml"/><Relationship Id="rId60" Type="http://schemas.openxmlformats.org/officeDocument/2006/relationships/slide" Target="slides/slide17.xml"/><Relationship Id="rId65" Type="http://schemas.openxmlformats.org/officeDocument/2006/relationships/slide" Target="slides/slide22.xml"/><Relationship Id="rId81" Type="http://schemas.openxmlformats.org/officeDocument/2006/relationships/slide" Target="slides/slide38.xml"/><Relationship Id="rId86" Type="http://schemas.openxmlformats.org/officeDocument/2006/relationships/slide" Target="slides/slide43.xml"/><Relationship Id="rId130" Type="http://schemas.openxmlformats.org/officeDocument/2006/relationships/slide" Target="slides/slide87.xml"/><Relationship Id="rId135" Type="http://schemas.openxmlformats.org/officeDocument/2006/relationships/slide" Target="slides/slide92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66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7.xml"/><Relationship Id="rId55" Type="http://schemas.openxmlformats.org/officeDocument/2006/relationships/slide" Target="slides/slide12.xml"/><Relationship Id="rId76" Type="http://schemas.openxmlformats.org/officeDocument/2006/relationships/slide" Target="slides/slide33.xml"/><Relationship Id="rId97" Type="http://schemas.openxmlformats.org/officeDocument/2006/relationships/slide" Target="slides/slide54.xml"/><Relationship Id="rId104" Type="http://schemas.openxmlformats.org/officeDocument/2006/relationships/slide" Target="slides/slide61.xml"/><Relationship Id="rId120" Type="http://schemas.openxmlformats.org/officeDocument/2006/relationships/slide" Target="slides/slide77.xml"/><Relationship Id="rId125" Type="http://schemas.openxmlformats.org/officeDocument/2006/relationships/slide" Target="slides/slide82.xml"/><Relationship Id="rId141" Type="http://schemas.openxmlformats.org/officeDocument/2006/relationships/slide" Target="slides/slide98.xml"/><Relationship Id="rId14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8.xml"/><Relationship Id="rId92" Type="http://schemas.openxmlformats.org/officeDocument/2006/relationships/slide" Target="slides/slide4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2.xml"/><Relationship Id="rId66" Type="http://schemas.openxmlformats.org/officeDocument/2006/relationships/slide" Target="slides/slide23.xml"/><Relationship Id="rId87" Type="http://schemas.openxmlformats.org/officeDocument/2006/relationships/slide" Target="slides/slide44.xml"/><Relationship Id="rId110" Type="http://schemas.openxmlformats.org/officeDocument/2006/relationships/slide" Target="slides/slide67.xml"/><Relationship Id="rId115" Type="http://schemas.openxmlformats.org/officeDocument/2006/relationships/slide" Target="slides/slide72.xml"/><Relationship Id="rId131" Type="http://schemas.openxmlformats.org/officeDocument/2006/relationships/slide" Target="slides/slide88.xml"/><Relationship Id="rId136" Type="http://schemas.openxmlformats.org/officeDocument/2006/relationships/slide" Target="slides/slide93.xml"/><Relationship Id="rId61" Type="http://schemas.openxmlformats.org/officeDocument/2006/relationships/slide" Target="slides/slide18.xml"/><Relationship Id="rId82" Type="http://schemas.openxmlformats.org/officeDocument/2006/relationships/slide" Target="slides/slide3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13.xml"/><Relationship Id="rId77" Type="http://schemas.openxmlformats.org/officeDocument/2006/relationships/slide" Target="slides/slide34.xml"/><Relationship Id="rId100" Type="http://schemas.openxmlformats.org/officeDocument/2006/relationships/slide" Target="slides/slide57.xml"/><Relationship Id="rId105" Type="http://schemas.openxmlformats.org/officeDocument/2006/relationships/slide" Target="slides/slide62.xml"/><Relationship Id="rId126" Type="http://schemas.openxmlformats.org/officeDocument/2006/relationships/slide" Target="slides/slide83.xml"/><Relationship Id="rId14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8.xml"/><Relationship Id="rId72" Type="http://schemas.openxmlformats.org/officeDocument/2006/relationships/slide" Target="slides/slide29.xml"/><Relationship Id="rId93" Type="http://schemas.openxmlformats.org/officeDocument/2006/relationships/slide" Target="slides/slide50.xml"/><Relationship Id="rId98" Type="http://schemas.openxmlformats.org/officeDocument/2006/relationships/slide" Target="slides/slide55.xml"/><Relationship Id="rId121" Type="http://schemas.openxmlformats.org/officeDocument/2006/relationships/slide" Target="slides/slide78.xml"/><Relationship Id="rId14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3.xml"/><Relationship Id="rId67" Type="http://schemas.openxmlformats.org/officeDocument/2006/relationships/slide" Target="slides/slide24.xml"/><Relationship Id="rId116" Type="http://schemas.openxmlformats.org/officeDocument/2006/relationships/slide" Target="slides/slide73.xml"/><Relationship Id="rId137" Type="http://schemas.openxmlformats.org/officeDocument/2006/relationships/slide" Target="slides/slide94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19.xml"/><Relationship Id="rId83" Type="http://schemas.openxmlformats.org/officeDocument/2006/relationships/slide" Target="slides/slide40.xml"/><Relationship Id="rId88" Type="http://schemas.openxmlformats.org/officeDocument/2006/relationships/slide" Target="slides/slide45.xml"/><Relationship Id="rId111" Type="http://schemas.openxmlformats.org/officeDocument/2006/relationships/slide" Target="slides/slide68.xml"/><Relationship Id="rId132" Type="http://schemas.openxmlformats.org/officeDocument/2006/relationships/slide" Target="slides/slide89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14.xml"/><Relationship Id="rId106" Type="http://schemas.openxmlformats.org/officeDocument/2006/relationships/slide" Target="slides/slide63.xml"/><Relationship Id="rId127" Type="http://schemas.openxmlformats.org/officeDocument/2006/relationships/slide" Target="slides/slide84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9.xml"/><Relationship Id="rId73" Type="http://schemas.openxmlformats.org/officeDocument/2006/relationships/slide" Target="slides/slide30.xml"/><Relationship Id="rId78" Type="http://schemas.openxmlformats.org/officeDocument/2006/relationships/slide" Target="slides/slide35.xml"/><Relationship Id="rId94" Type="http://schemas.openxmlformats.org/officeDocument/2006/relationships/slide" Target="slides/slide51.xml"/><Relationship Id="rId99" Type="http://schemas.openxmlformats.org/officeDocument/2006/relationships/slide" Target="slides/slide56.xml"/><Relationship Id="rId101" Type="http://schemas.openxmlformats.org/officeDocument/2006/relationships/slide" Target="slides/slide58.xml"/><Relationship Id="rId122" Type="http://schemas.openxmlformats.org/officeDocument/2006/relationships/slide" Target="slides/slide79.xml"/><Relationship Id="rId143" Type="http://schemas.openxmlformats.org/officeDocument/2006/relationships/handoutMaster" Target="handoutMasters/handoutMaster1.xml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" Target="slides/slide4.xml"/><Relationship Id="rId68" Type="http://schemas.openxmlformats.org/officeDocument/2006/relationships/slide" Target="slides/slide25.xml"/><Relationship Id="rId89" Type="http://schemas.openxmlformats.org/officeDocument/2006/relationships/slide" Target="slides/slide46.xml"/><Relationship Id="rId112" Type="http://schemas.openxmlformats.org/officeDocument/2006/relationships/slide" Target="slides/slide69.xml"/><Relationship Id="rId133" Type="http://schemas.openxmlformats.org/officeDocument/2006/relationships/slide" Target="slides/slide90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" Target="slides/slide15.xml"/><Relationship Id="rId79" Type="http://schemas.openxmlformats.org/officeDocument/2006/relationships/slide" Target="slides/slide36.xml"/><Relationship Id="rId102" Type="http://schemas.openxmlformats.org/officeDocument/2006/relationships/slide" Target="slides/slide59.xml"/><Relationship Id="rId123" Type="http://schemas.openxmlformats.org/officeDocument/2006/relationships/slide" Target="slides/slide80.xml"/><Relationship Id="rId144" Type="http://schemas.openxmlformats.org/officeDocument/2006/relationships/tags" Target="tags/tag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fld id="{428B83D0-9A38-8449-8AD4-55F227EFFF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72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8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8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8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8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fld id="{51450E68-1DA1-7749-89F8-62C3E1ECFD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08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B257163-1558-CA4A-AD2B-452869352182}" type="slidenum">
              <a:rPr lang="en-US" sz="1200">
                <a:latin typeface="Times New Roman" charset="0"/>
              </a:rPr>
              <a:pPr/>
              <a:t>1</a:t>
            </a:fld>
            <a:endParaRPr lang="en-US" sz="1200">
              <a:latin typeface="Times New Roman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563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11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94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20.4 Research method: next-generation sequencing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457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13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20.4a </a:t>
            </a:r>
            <a:r>
              <a:rPr lang="en-US" dirty="0">
                <a:latin typeface="Times New Roman"/>
                <a:cs typeface="Times New Roman"/>
              </a:rPr>
              <a:t>Research method: next-generation </a:t>
            </a:r>
            <a:r>
              <a:rPr lang="en-US" dirty="0" smtClean="0">
                <a:latin typeface="Times New Roman"/>
                <a:cs typeface="Times New Roman"/>
              </a:rPr>
              <a:t>sequencing (part 1)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3087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20.4b </a:t>
            </a:r>
            <a:r>
              <a:rPr lang="en-US" dirty="0">
                <a:latin typeface="Times New Roman"/>
                <a:cs typeface="Times New Roman"/>
              </a:rPr>
              <a:t>Research method: next-generation sequencing (part </a:t>
            </a:r>
            <a:r>
              <a:rPr lang="en-US" dirty="0" smtClean="0">
                <a:latin typeface="Times New Roman"/>
                <a:cs typeface="Times New Roman"/>
              </a:rPr>
              <a:t>2)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301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20.4c </a:t>
            </a:r>
            <a:r>
              <a:rPr lang="en-US" dirty="0">
                <a:latin typeface="Times New Roman"/>
                <a:cs typeface="Times New Roman"/>
              </a:rPr>
              <a:t>Research method: next-generation sequencing (part </a:t>
            </a:r>
            <a:r>
              <a:rPr lang="en-US" dirty="0" smtClean="0">
                <a:latin typeface="Times New Roman"/>
                <a:cs typeface="Times New Roman"/>
              </a:rPr>
              <a:t>3)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271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20.4d </a:t>
            </a:r>
            <a:r>
              <a:rPr lang="en-US" dirty="0">
                <a:latin typeface="Times New Roman"/>
                <a:cs typeface="Times New Roman"/>
              </a:rPr>
              <a:t>Research method: next-generation sequencing (part </a:t>
            </a:r>
            <a:r>
              <a:rPr lang="en-US" dirty="0" smtClean="0">
                <a:latin typeface="Times New Roman"/>
                <a:cs typeface="Times New Roman"/>
              </a:rPr>
              <a:t>4)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5015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17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18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40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19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753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20.5 Gene cloning and some uses of cloned genes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162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2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99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20.5a </a:t>
            </a:r>
            <a:r>
              <a:rPr lang="en-US" dirty="0">
                <a:latin typeface="Times New Roman"/>
                <a:cs typeface="Times New Roman"/>
              </a:rPr>
              <a:t>Gene cloning and some uses of cloned </a:t>
            </a:r>
            <a:r>
              <a:rPr lang="en-US" dirty="0" smtClean="0">
                <a:latin typeface="Times New Roman"/>
                <a:cs typeface="Times New Roman"/>
              </a:rPr>
              <a:t>genes (part 1: steps)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3064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20.5b </a:t>
            </a:r>
            <a:r>
              <a:rPr lang="en-US" dirty="0">
                <a:latin typeface="Times New Roman"/>
                <a:cs typeface="Times New Roman"/>
              </a:rPr>
              <a:t>Gene cloning and some uses of cloned </a:t>
            </a:r>
            <a:r>
              <a:rPr lang="en-US" dirty="0" smtClean="0">
                <a:latin typeface="Times New Roman"/>
                <a:cs typeface="Times New Roman"/>
              </a:rPr>
              <a:t>genes (part 2: applications)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3295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23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54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24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77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25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735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20.6 Using a restriction enzyme DNA ligase to make a recombinant DNA plasmid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9281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20.6a </a:t>
            </a:r>
            <a:r>
              <a:rPr lang="en-US" dirty="0">
                <a:latin typeface="Times New Roman"/>
                <a:cs typeface="Times New Roman"/>
              </a:rPr>
              <a:t>Using a restriction enzyme DNA ligase to make a recombinant DNA </a:t>
            </a:r>
            <a:r>
              <a:rPr lang="en-US" dirty="0" smtClean="0">
                <a:latin typeface="Times New Roman"/>
                <a:cs typeface="Times New Roman"/>
              </a:rPr>
              <a:t>plasmid (part 1)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6037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20.6b Using </a:t>
            </a:r>
            <a:r>
              <a:rPr lang="en-US" dirty="0">
                <a:latin typeface="Times New Roman"/>
                <a:cs typeface="Times New Roman"/>
              </a:rPr>
              <a:t>a restriction enzyme DNA ligase to make a recombinant DNA </a:t>
            </a:r>
            <a:r>
              <a:rPr lang="en-US" dirty="0" smtClean="0">
                <a:latin typeface="Times New Roman"/>
                <a:cs typeface="Times New Roman"/>
              </a:rPr>
              <a:t>plasmid (part 2)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0178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20.6c </a:t>
            </a:r>
            <a:r>
              <a:rPr lang="en-US" dirty="0">
                <a:latin typeface="Times New Roman"/>
                <a:cs typeface="Times New Roman"/>
              </a:rPr>
              <a:t>Using a restriction enzyme DNA ligase to make a recombinant DNA </a:t>
            </a:r>
            <a:r>
              <a:rPr lang="en-US" dirty="0" smtClean="0">
                <a:latin typeface="Times New Roman"/>
                <a:cs typeface="Times New Roman"/>
              </a:rPr>
              <a:t>plasmid (part 3)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1869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31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09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00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20.7 Gel electrophoresis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6120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33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62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34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24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20.8 Research method: the polymerase chain reaction (PCR)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7145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36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54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20.9 Use of restriction enzyme and PCR in gene cloning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95523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39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71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40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861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41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46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42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3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5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49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26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44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298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45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01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46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836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47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278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48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120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20.10 Determining where genes are expressed by </a:t>
            </a:r>
            <a:r>
              <a:rPr lang="en-US" i="1" dirty="0" smtClean="0">
                <a:latin typeface="Times New Roman"/>
                <a:cs typeface="Times New Roman"/>
              </a:rPr>
              <a:t>in situ </a:t>
            </a:r>
            <a:r>
              <a:rPr lang="en-US" dirty="0" smtClean="0">
                <a:latin typeface="Times New Roman"/>
                <a:cs typeface="Times New Roman"/>
              </a:rPr>
              <a:t>hybridization analysis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324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20.10a </a:t>
            </a:r>
            <a:r>
              <a:rPr lang="en-US" dirty="0">
                <a:latin typeface="Times New Roman"/>
                <a:cs typeface="Times New Roman"/>
              </a:rPr>
              <a:t>Determining where genes are expressed by </a:t>
            </a:r>
            <a:r>
              <a:rPr lang="en-US" i="1" dirty="0">
                <a:latin typeface="Times New Roman"/>
                <a:cs typeface="Times New Roman"/>
              </a:rPr>
              <a:t>in situ </a:t>
            </a:r>
            <a:r>
              <a:rPr lang="en-US" dirty="0">
                <a:latin typeface="Times New Roman"/>
                <a:cs typeface="Times New Roman"/>
              </a:rPr>
              <a:t>hybridization </a:t>
            </a:r>
            <a:r>
              <a:rPr lang="en-US" dirty="0" smtClean="0">
                <a:latin typeface="Times New Roman"/>
                <a:cs typeface="Times New Roman"/>
              </a:rPr>
              <a:t>analysis (part 1: genes)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3812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20.10b </a:t>
            </a:r>
            <a:r>
              <a:rPr lang="en-US" dirty="0">
                <a:latin typeface="Times New Roman"/>
                <a:cs typeface="Times New Roman"/>
              </a:rPr>
              <a:t>Determining where genes are expressed by </a:t>
            </a:r>
            <a:r>
              <a:rPr lang="en-US" i="1" dirty="0">
                <a:latin typeface="Times New Roman"/>
                <a:cs typeface="Times New Roman"/>
              </a:rPr>
              <a:t>in situ </a:t>
            </a:r>
            <a:r>
              <a:rPr lang="en-US" dirty="0">
                <a:latin typeface="Times New Roman"/>
                <a:cs typeface="Times New Roman"/>
              </a:rPr>
              <a:t>hybridization </a:t>
            </a:r>
            <a:r>
              <a:rPr lang="en-US" dirty="0" smtClean="0">
                <a:latin typeface="Times New Roman"/>
                <a:cs typeface="Times New Roman"/>
              </a:rPr>
              <a:t>analysis (part 2: segment map)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44754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20.10c </a:t>
            </a:r>
            <a:r>
              <a:rPr lang="en-US" dirty="0">
                <a:latin typeface="Times New Roman"/>
                <a:cs typeface="Times New Roman"/>
              </a:rPr>
              <a:t>Determining where genes are expressed by </a:t>
            </a:r>
            <a:r>
              <a:rPr lang="en-US" i="1" dirty="0">
                <a:latin typeface="Times New Roman"/>
                <a:cs typeface="Times New Roman"/>
              </a:rPr>
              <a:t>in situ </a:t>
            </a:r>
            <a:r>
              <a:rPr lang="en-US" dirty="0">
                <a:latin typeface="Times New Roman"/>
                <a:cs typeface="Times New Roman"/>
              </a:rPr>
              <a:t>hybridization </a:t>
            </a:r>
            <a:r>
              <a:rPr lang="en-US" dirty="0" smtClean="0">
                <a:latin typeface="Times New Roman"/>
                <a:cs typeface="Times New Roman"/>
              </a:rPr>
              <a:t>analysis (part 3: micrograph)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11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20.2 DNA sequencing machines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6133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53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6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20.11-1 Making complementary DNA (</a:t>
            </a:r>
            <a:r>
              <a:rPr lang="en-US" dirty="0" err="1" smtClean="0">
                <a:latin typeface="Times New Roman"/>
                <a:cs typeface="Times New Roman"/>
              </a:rPr>
              <a:t>cDNA</a:t>
            </a:r>
            <a:r>
              <a:rPr lang="en-US" dirty="0" smtClean="0">
                <a:latin typeface="Times New Roman"/>
                <a:cs typeface="Times New Roman"/>
              </a:rPr>
              <a:t>) from eukaryotic genes (step 1)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99345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20.11</a:t>
            </a:r>
            <a:r>
              <a:rPr lang="en-US" dirty="0" smtClean="0">
                <a:latin typeface="Times New Roman"/>
                <a:cs typeface="Times New Roman"/>
              </a:rPr>
              <a:t>-2 </a:t>
            </a:r>
            <a:r>
              <a:rPr lang="en-US" dirty="0">
                <a:latin typeface="Times New Roman"/>
                <a:cs typeface="Times New Roman"/>
              </a:rPr>
              <a:t>Making complementary DNA (</a:t>
            </a:r>
            <a:r>
              <a:rPr lang="en-US" dirty="0" err="1">
                <a:latin typeface="Times New Roman"/>
                <a:cs typeface="Times New Roman"/>
              </a:rPr>
              <a:t>cDNA</a:t>
            </a:r>
            <a:r>
              <a:rPr lang="en-US" dirty="0">
                <a:latin typeface="Times New Roman"/>
                <a:cs typeface="Times New Roman"/>
              </a:rPr>
              <a:t>) from eukaryotic genes (step </a:t>
            </a:r>
            <a:r>
              <a:rPr lang="en-US" dirty="0" smtClean="0">
                <a:latin typeface="Times New Roman"/>
                <a:cs typeface="Times New Roman"/>
              </a:rPr>
              <a:t>2)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228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20.11</a:t>
            </a:r>
            <a:r>
              <a:rPr lang="en-US" dirty="0" smtClean="0">
                <a:latin typeface="Times New Roman"/>
                <a:cs typeface="Times New Roman"/>
              </a:rPr>
              <a:t>-3 </a:t>
            </a:r>
            <a:r>
              <a:rPr lang="en-US" dirty="0">
                <a:latin typeface="Times New Roman"/>
                <a:cs typeface="Times New Roman"/>
              </a:rPr>
              <a:t>Making complementary DNA (</a:t>
            </a:r>
            <a:r>
              <a:rPr lang="en-US" dirty="0" err="1">
                <a:latin typeface="Times New Roman"/>
                <a:cs typeface="Times New Roman"/>
              </a:rPr>
              <a:t>cDNA</a:t>
            </a:r>
            <a:r>
              <a:rPr lang="en-US" dirty="0">
                <a:latin typeface="Times New Roman"/>
                <a:cs typeface="Times New Roman"/>
              </a:rPr>
              <a:t>) from eukaryotic genes (step </a:t>
            </a:r>
            <a:r>
              <a:rPr lang="en-US" dirty="0" smtClean="0">
                <a:latin typeface="Times New Roman"/>
                <a:cs typeface="Times New Roman"/>
              </a:rPr>
              <a:t>3)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49108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20.11</a:t>
            </a:r>
            <a:r>
              <a:rPr lang="en-US" dirty="0" smtClean="0">
                <a:latin typeface="Times New Roman"/>
                <a:cs typeface="Times New Roman"/>
              </a:rPr>
              <a:t>-4 </a:t>
            </a:r>
            <a:r>
              <a:rPr lang="en-US" dirty="0">
                <a:latin typeface="Times New Roman"/>
                <a:cs typeface="Times New Roman"/>
              </a:rPr>
              <a:t>Making complementary DNA (</a:t>
            </a:r>
            <a:r>
              <a:rPr lang="en-US" dirty="0" err="1">
                <a:latin typeface="Times New Roman"/>
                <a:cs typeface="Times New Roman"/>
              </a:rPr>
              <a:t>cDNA</a:t>
            </a:r>
            <a:r>
              <a:rPr lang="en-US" dirty="0">
                <a:latin typeface="Times New Roman"/>
                <a:cs typeface="Times New Roman"/>
              </a:rPr>
              <a:t>) from eukaryotic genes (step </a:t>
            </a:r>
            <a:r>
              <a:rPr lang="en-US" dirty="0" smtClean="0">
                <a:latin typeface="Times New Roman"/>
                <a:cs typeface="Times New Roman"/>
              </a:rPr>
              <a:t>4)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12810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20.11</a:t>
            </a:r>
            <a:r>
              <a:rPr lang="en-US" dirty="0" smtClean="0">
                <a:latin typeface="Times New Roman"/>
                <a:cs typeface="Times New Roman"/>
              </a:rPr>
              <a:t>-5 </a:t>
            </a:r>
            <a:r>
              <a:rPr lang="en-US" dirty="0">
                <a:latin typeface="Times New Roman"/>
                <a:cs typeface="Times New Roman"/>
              </a:rPr>
              <a:t>Making complementary DNA (</a:t>
            </a:r>
            <a:r>
              <a:rPr lang="en-US" dirty="0" err="1">
                <a:latin typeface="Times New Roman"/>
                <a:cs typeface="Times New Roman"/>
              </a:rPr>
              <a:t>cDNA</a:t>
            </a:r>
            <a:r>
              <a:rPr lang="en-US" dirty="0">
                <a:latin typeface="Times New Roman"/>
                <a:cs typeface="Times New Roman"/>
              </a:rPr>
              <a:t>) from eukaryotic genes (step </a:t>
            </a:r>
            <a:r>
              <a:rPr lang="en-US" dirty="0" smtClean="0">
                <a:latin typeface="Times New Roman"/>
                <a:cs typeface="Times New Roman"/>
              </a:rPr>
              <a:t>5)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3574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20.12 Research method: RT-PCR analysis of the expression of single genes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10991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60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22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61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20.13 DNA microarray assay of gene expression levels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1874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62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77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20.3 Research method: </a:t>
            </a:r>
            <a:r>
              <a:rPr lang="en-US" dirty="0" err="1" smtClean="0">
                <a:latin typeface="Times New Roman"/>
                <a:cs typeface="Times New Roman"/>
              </a:rPr>
              <a:t>dideoxy</a:t>
            </a:r>
            <a:r>
              <a:rPr lang="en-US" dirty="0" smtClean="0">
                <a:latin typeface="Times New Roman"/>
                <a:cs typeface="Times New Roman"/>
              </a:rPr>
              <a:t> chain termination method for sequencing DNA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5720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63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777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64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3722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65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079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66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174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67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20.14 Single nucleotide polymorphisms (SNPs) as genetic markers for disease-causing alleles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3681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69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3819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20.15 The cloning of a whole carrot plant from a single carrot cell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52900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71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116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20.16 Inquiry: Can the nucleus from a differentiated animal cell direct development of an organism?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7443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73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77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20.3a </a:t>
            </a:r>
            <a:r>
              <a:rPr lang="en-US" dirty="0">
                <a:latin typeface="Times New Roman"/>
                <a:cs typeface="Times New Roman"/>
              </a:rPr>
              <a:t>Research method: </a:t>
            </a:r>
            <a:r>
              <a:rPr lang="en-US" dirty="0" err="1">
                <a:latin typeface="Times New Roman"/>
                <a:cs typeface="Times New Roman"/>
              </a:rPr>
              <a:t>dideoxy</a:t>
            </a:r>
            <a:r>
              <a:rPr lang="en-US" dirty="0">
                <a:latin typeface="Times New Roman"/>
                <a:cs typeface="Times New Roman"/>
              </a:rPr>
              <a:t> chain termination method for sequencing </a:t>
            </a:r>
            <a:r>
              <a:rPr lang="en-US" dirty="0" smtClean="0">
                <a:latin typeface="Times New Roman"/>
                <a:cs typeface="Times New Roman"/>
              </a:rPr>
              <a:t>DNA (part 1)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7932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20.17 Research method: reproductive cloning of a mammal by nuclear transplantation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92301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75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0079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20.18 CC, the first cloned cat (right), and her single parent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3801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77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959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78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244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20.19 How stem cells maintain their own population and generate differentiated cells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43934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80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654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81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20.20 Working with stem cells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59942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82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2772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83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43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20.3b </a:t>
            </a:r>
            <a:r>
              <a:rPr lang="en-US" dirty="0">
                <a:latin typeface="Times New Roman"/>
                <a:cs typeface="Times New Roman"/>
              </a:rPr>
              <a:t>Research method: </a:t>
            </a:r>
            <a:r>
              <a:rPr lang="en-US" dirty="0" err="1">
                <a:latin typeface="Times New Roman"/>
                <a:cs typeface="Times New Roman"/>
              </a:rPr>
              <a:t>dideoxy</a:t>
            </a:r>
            <a:r>
              <a:rPr lang="en-US" dirty="0">
                <a:latin typeface="Times New Roman"/>
                <a:cs typeface="Times New Roman"/>
              </a:rPr>
              <a:t> chain termination method for sequencing </a:t>
            </a:r>
            <a:r>
              <a:rPr lang="en-US" dirty="0" smtClean="0">
                <a:latin typeface="Times New Roman"/>
                <a:cs typeface="Times New Roman"/>
              </a:rPr>
              <a:t>DNA (part 2)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37619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84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20.21 Inquiry: Can a fully differentiated human cell be “deprogrammed” to become a stem cell?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56564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86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058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87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414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88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2244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89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20.22 Gene therapy using a retroviral vector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03107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90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097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91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7200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92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742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93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628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94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20.23 Goats as “pharm” animals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874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</a:t>
            </a:r>
            <a:r>
              <a:rPr lang="en-US" dirty="0" smtClean="0">
                <a:latin typeface="Times New Roman"/>
                <a:cs typeface="Times New Roman"/>
              </a:rPr>
              <a:t>20.3c </a:t>
            </a:r>
            <a:r>
              <a:rPr lang="en-US" dirty="0">
                <a:latin typeface="Times New Roman"/>
                <a:cs typeface="Times New Roman"/>
              </a:rPr>
              <a:t>Research method: </a:t>
            </a:r>
            <a:r>
              <a:rPr lang="en-US" dirty="0" err="1">
                <a:latin typeface="Times New Roman"/>
                <a:cs typeface="Times New Roman"/>
              </a:rPr>
              <a:t>dideoxy</a:t>
            </a:r>
            <a:r>
              <a:rPr lang="en-US" dirty="0">
                <a:latin typeface="Times New Roman"/>
                <a:cs typeface="Times New Roman"/>
              </a:rPr>
              <a:t> chain termination method for sequencing </a:t>
            </a:r>
            <a:r>
              <a:rPr lang="en-US" dirty="0" smtClean="0">
                <a:latin typeface="Times New Roman"/>
                <a:cs typeface="Times New Roman"/>
              </a:rPr>
              <a:t>DNA (part 3)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73404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95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8710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96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788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97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20.24 STR analysis used to release an innocent man from prison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95748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98</a:t>
            </a:fld>
            <a:endParaRPr lang="en-US" sz="120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94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938" y="162990"/>
            <a:ext cx="9144000" cy="10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latin typeface="+mj-lt"/>
                <a:ea typeface="+mn-ea"/>
                <a:cs typeface="Times New Roman" pitchFamily="84" charset="0"/>
              </a:rPr>
              <a:t>CAMPBELL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0" y="113106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Reece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Cain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Wasserman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Jackson</a:t>
            </a:r>
            <a:endParaRPr lang="en-US" sz="1600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© 2014 Pearson Education, Inc.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/>
        </p:nvSpPr>
        <p:spPr bwMode="auto">
          <a:xfrm>
            <a:off x="6023428" y="715674"/>
            <a:ext cx="86961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7938" y="162990"/>
            <a:ext cx="9144000" cy="10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latin typeface="+mj-lt"/>
                <a:ea typeface="+mn-ea"/>
                <a:cs typeface="Times New Roman" pitchFamily="84" charset="0"/>
              </a:rPr>
              <a:t>CAMPBELL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</p:txBody>
      </p:sp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0" y="113106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Reece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Cain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Wasserman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Jackson</a:t>
            </a:r>
            <a:endParaRPr lang="en-US" sz="1600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3" name="Text Box 50"/>
          <p:cNvSpPr txBox="1">
            <a:spLocks noChangeArrowheads="1"/>
          </p:cNvSpPr>
          <p:nvPr userDrawn="1"/>
        </p:nvSpPr>
        <p:spPr bwMode="auto">
          <a:xfrm>
            <a:off x="6023428" y="715674"/>
            <a:ext cx="86961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320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2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36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16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7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10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03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20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94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76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4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buClr>
                <a:srgbClr val="FF6600"/>
              </a:buClr>
              <a:defRPr/>
            </a:lvl1pPr>
            <a:lvl2pPr marL="740664" indent="-283464">
              <a:buClr>
                <a:srgbClr val="FF6600"/>
              </a:buClr>
              <a:defRPr/>
            </a:lvl2pPr>
            <a:lvl3pPr marL="1143000" indent="-228600">
              <a:buClr>
                <a:srgbClr val="FF6600"/>
              </a:buClr>
              <a:defRPr/>
            </a:lvl3pPr>
            <a:lvl4pPr marL="1600200" indent="-228600">
              <a:buClr>
                <a:srgbClr val="FF6600"/>
              </a:buClr>
              <a:defRPr/>
            </a:lvl4pPr>
            <a:lvl5pPr marL="2057400" indent="-228600">
              <a:buClr>
                <a:srgbClr val="FF660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25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3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63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59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4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8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96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3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6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387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0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1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269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12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87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042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004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358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240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295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123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4635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26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056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9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338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8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890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7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2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82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9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0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1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3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4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5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6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7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8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9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0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1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3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4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5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6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7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8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9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40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41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3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4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5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0913" y="1272910"/>
            <a:ext cx="8499249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98675"/>
            <a:ext cx="877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© 2014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4" r:id="rId3"/>
    <p:sldLayoutId id="2147483705" r:id="rId4"/>
  </p:sldLayoutIdLst>
  <p:timing>
    <p:tnLst>
      <p:par>
        <p:cTn id="1" dur="indefinite" restart="never" nodeType="tmRoot"/>
      </p:par>
    </p:tnLst>
  </p:timing>
  <p:txStyles>
    <p:titleStyle>
      <a:lvl1pPr marL="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/>
          <a:ea typeface="Geneva" charset="0"/>
          <a:cs typeface="Arial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347472" indent="-347472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800">
          <a:solidFill>
            <a:schemeClr val="tx1"/>
          </a:solidFill>
          <a:latin typeface="Arial" charset="0"/>
          <a:ea typeface="Geneva" charset="0"/>
          <a:cs typeface="+mn-cs"/>
        </a:defRPr>
      </a:lvl1pPr>
      <a:lvl2pPr marL="740664" indent="-283464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6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09615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3970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78103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84471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12236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272562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1992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6960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87735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6565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65490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121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20587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1507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83095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69821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30763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8646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85068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29503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76702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60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64057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91518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76139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51235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79558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75439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66947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67745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22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1278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80729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65545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86937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61149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82612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77276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7924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5946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7791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2014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9039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hyperlink" Target="http://www.mediaresource.org/instruct.ht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lagCount" hidden="1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8255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latin typeface="Tahoma" charset="0"/>
              </a:rPr>
              <a:t>0</a:t>
            </a:r>
          </a:p>
        </p:txBody>
      </p:sp>
      <p:sp>
        <p:nvSpPr>
          <p:cNvPr id="3075" name="Text Box 11"/>
          <p:cNvSpPr txBox="1">
            <a:spLocks noChangeArrowheads="1"/>
          </p:cNvSpPr>
          <p:nvPr/>
        </p:nvSpPr>
        <p:spPr bwMode="auto">
          <a:xfrm>
            <a:off x="31547" y="1633538"/>
            <a:ext cx="158651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00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FC33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600" dirty="0" smtClean="0">
                <a:solidFill>
                  <a:srgbClr val="D2B239"/>
                </a:solidFill>
              </a:rPr>
              <a:t>20</a:t>
            </a:r>
            <a:endParaRPr lang="en-US" sz="9600" dirty="0">
              <a:solidFill>
                <a:srgbClr val="D2B239"/>
              </a:solidFill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189288"/>
            <a:ext cx="3549650" cy="1217612"/>
          </a:xfrm>
          <a:extLst>
            <a:ext uri="{909E8E84-426E-40DD-AFC4-6F175D3DCCD1}">
              <a14:hiddenFill xmlns:a14="http://schemas.microsoft.com/office/drawing/2010/main">
                <a:solidFill>
                  <a:srgbClr val="9D0016">
                    <a:alpha val="2509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AF8E"/>
                </a:solidFill>
                <a:miter lim="800000"/>
                <a:headEnd/>
                <a:tailEnd/>
              </a14:hiddenLine>
            </a:ext>
          </a:extLst>
        </p:spPr>
        <p:txBody>
          <a:bodyPr rIns="0" anchor="ctr"/>
          <a:lstStyle/>
          <a:p>
            <a:pPr marL="152400" indent="0" eaLnBrk="1" hangingPunct="1">
              <a:buClr>
                <a:schemeClr val="tx2"/>
              </a:buClr>
              <a:buFont typeface="Wingdings" charset="0"/>
              <a:buNone/>
            </a:pPr>
            <a:r>
              <a:rPr lang="en-US" sz="3600" b="1" dirty="0" smtClean="0">
                <a:solidFill>
                  <a:schemeClr val="bg1"/>
                </a:solidFill>
                <a:latin typeface="Arial"/>
                <a:cs typeface="Arial"/>
              </a:rPr>
              <a:t>DNA Tools and Biotechnology</a:t>
            </a:r>
            <a:endParaRPr lang="en-US" sz="3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8275" y="5815264"/>
            <a:ext cx="3436938" cy="60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1200" dirty="0" smtClean="0">
                <a:solidFill>
                  <a:srgbClr val="D2B239"/>
                </a:solidFill>
              </a:rPr>
              <a:t>Lecture Presentation by </a:t>
            </a:r>
            <a:br>
              <a:rPr lang="en-US" sz="1200" dirty="0" smtClean="0">
                <a:solidFill>
                  <a:srgbClr val="D2B239"/>
                </a:solidFill>
              </a:rPr>
            </a:br>
            <a:r>
              <a:rPr lang="en-US" sz="1200" dirty="0" smtClean="0">
                <a:solidFill>
                  <a:srgbClr val="D2B239"/>
                </a:solidFill>
              </a:rPr>
              <a:t>Nicole </a:t>
            </a:r>
            <a:r>
              <a:rPr lang="en-US" sz="1200" dirty="0" err="1" smtClean="0">
                <a:solidFill>
                  <a:srgbClr val="D2B239"/>
                </a:solidFill>
              </a:rPr>
              <a:t>Tunbridge</a:t>
            </a:r>
            <a:r>
              <a:rPr lang="en-US" sz="1200" dirty="0" smtClean="0">
                <a:solidFill>
                  <a:srgbClr val="D2B239"/>
                </a:solidFill>
              </a:rPr>
              <a:t> and</a:t>
            </a:r>
          </a:p>
          <a:p>
            <a:pPr eaLnBrk="0" hangingPunct="0"/>
            <a:r>
              <a:rPr lang="en-US" sz="1200" dirty="0" smtClean="0">
                <a:solidFill>
                  <a:srgbClr val="D2B239"/>
                </a:solidFill>
              </a:rPr>
              <a:t>Kathleen Fitzpatrick</a:t>
            </a:r>
            <a:endParaRPr lang="en-US" sz="1200" dirty="0">
              <a:solidFill>
                <a:srgbClr val="D2B239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127000" y="3054060"/>
            <a:ext cx="1314380" cy="24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2B23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3cDideoxyChainTerm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" y="554990"/>
            <a:ext cx="7784592" cy="560832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20.3c</a:t>
            </a:r>
            <a:endParaRPr lang="en-US" sz="1200" dirty="0"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010232" y="4101633"/>
            <a:ext cx="46110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V="1">
            <a:off x="2900166" y="5892800"/>
            <a:ext cx="562701" cy="3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1159934" y="982327"/>
            <a:ext cx="1524000" cy="90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Direction</a:t>
            </a:r>
            <a:br>
              <a:rPr lang="en-US" sz="19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of movement</a:t>
            </a:r>
            <a:br>
              <a:rPr lang="en-US" sz="19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of strands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3680883" y="1259611"/>
            <a:ext cx="2584450" cy="31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Longest labeled strand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4976284" y="2093578"/>
            <a:ext cx="1026583" cy="3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Detector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1299635" y="3050310"/>
            <a:ext cx="656166" cy="26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Laser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3661834" y="3185768"/>
            <a:ext cx="2747433" cy="3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Shortest labeled strand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711200" y="3562545"/>
            <a:ext cx="990599" cy="26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FF6600"/>
                </a:solidFill>
                <a:latin typeface="Arial" charset="0"/>
              </a:rPr>
              <a:t>Results</a:t>
            </a:r>
            <a:endParaRPr lang="en-US" sz="19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219205" y="3937196"/>
            <a:ext cx="1769533" cy="86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Last nucleotide</a:t>
            </a:r>
            <a:br>
              <a:rPr lang="en-US" sz="19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of longest</a:t>
            </a:r>
            <a:br>
              <a:rPr lang="en-US" sz="19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labeled strand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1227672" y="5181796"/>
            <a:ext cx="1803398" cy="89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Last nucleotide</a:t>
            </a:r>
            <a:br>
              <a:rPr lang="en-US" sz="19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of shortest</a:t>
            </a:r>
            <a:br>
              <a:rPr lang="en-US" sz="19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labeled strand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475552" y="4013196"/>
            <a:ext cx="258233" cy="99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3475552" y="4673595"/>
            <a:ext cx="258233" cy="150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740834" y="523011"/>
            <a:ext cx="1382660" cy="34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900" dirty="0">
              <a:solidFill>
                <a:srgbClr val="FF66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7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“Next-generation sequencing” techniques use a single template strand that is immobilized and amplified to produce an enormous number of identical fragments</a:t>
            </a:r>
          </a:p>
          <a:p>
            <a:r>
              <a:rPr lang="en-US" smtClean="0"/>
              <a:t>Thousands or hundreds of thousands of fragments (400–1,000 nucleotides long) are sequenced in parallel </a:t>
            </a:r>
          </a:p>
          <a:p>
            <a:r>
              <a:rPr lang="en-US" smtClean="0"/>
              <a:t>This is a type of “high-throughput” technology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729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4_NextGenSequencing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84" y="134112"/>
            <a:ext cx="6504432" cy="6437376"/>
          </a:xfrm>
          <a:prstGeom prst="rect">
            <a:avLst/>
          </a:prstGeom>
        </p:spPr>
      </p:pic>
      <p:pic>
        <p:nvPicPr>
          <p:cNvPr id="9222" name="Picture 9221" descr="20_04_NextGenSequencing-U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9"/>
          <a:stretch/>
        </p:blipFill>
        <p:spPr>
          <a:xfrm>
            <a:off x="1319784" y="137160"/>
            <a:ext cx="6504432" cy="618744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20.4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233135" y="145154"/>
            <a:ext cx="666705" cy="19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000" dirty="0">
              <a:solidFill>
                <a:srgbClr val="FF66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88167" y="2874433"/>
            <a:ext cx="29633" cy="114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2288167" y="593888"/>
            <a:ext cx="1792766" cy="20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Genomic DNA is fragmented.</a:t>
            </a:r>
            <a:endParaRPr lang="en-US" sz="9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2296634" y="1017221"/>
            <a:ext cx="1792766" cy="27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Each fragment is isolated with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a bead.</a:t>
            </a:r>
            <a:endParaRPr lang="en-US" sz="9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2292400" y="1520989"/>
            <a:ext cx="2055233" cy="58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Using PCR, 10</a:t>
            </a:r>
            <a:r>
              <a:rPr lang="en-US" sz="950" baseline="30000" dirty="0" smtClean="0">
                <a:solidFill>
                  <a:srgbClr val="000000"/>
                </a:solidFill>
                <a:latin typeface="Arial" charset="0"/>
              </a:rPr>
              <a:t>6</a:t>
            </a: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 copies of each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fragment are made, each attached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to the bead by 5</a:t>
            </a:r>
            <a:r>
              <a:rPr lang="en-US" sz="95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 end.</a:t>
            </a:r>
            <a:endParaRPr lang="en-US" sz="9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2296634" y="2338022"/>
            <a:ext cx="2046766" cy="33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The bead is placed into a well with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DNA polymerases and primers.</a:t>
            </a:r>
            <a:endParaRPr lang="en-US" sz="9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3913767" y="3404823"/>
            <a:ext cx="2410833" cy="58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A solution of each of the four nucleotides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is added to all wells and then washed off.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The entire process is then repeated.</a:t>
            </a:r>
            <a:endParaRPr lang="en-US" sz="9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1547334" y="5842610"/>
            <a:ext cx="1462566" cy="66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If a nucleotide is joined to 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a growing strand, </a:t>
            </a:r>
            <a:r>
              <a:rPr lang="en-US" sz="950" dirty="0" err="1" smtClean="0">
                <a:solidFill>
                  <a:srgbClr val="000000"/>
                </a:solidFill>
                <a:latin typeface="Arial" charset="0"/>
              </a:rPr>
              <a:t>PP</a:t>
            </a:r>
            <a:r>
              <a:rPr lang="en-US" sz="950" baseline="-25000" dirty="0" err="1" smtClean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 is 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released, causing a flash</a:t>
            </a:r>
          </a:p>
          <a:p>
            <a:pPr eaLnBrk="0" hangingPunct="0"/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of light that is recorded.</a:t>
            </a:r>
          </a:p>
          <a:p>
            <a:pPr eaLnBrk="0" hangingPunct="0"/>
            <a:endParaRPr lang="en-US" sz="9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3545471" y="5834143"/>
            <a:ext cx="1699633" cy="74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If a nucleotide is not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complementary to the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next template base,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no </a:t>
            </a:r>
            <a:r>
              <a:rPr lang="en-US" sz="950" dirty="0" err="1" smtClean="0">
                <a:solidFill>
                  <a:srgbClr val="000000"/>
                </a:solidFill>
                <a:latin typeface="Arial" charset="0"/>
              </a:rPr>
              <a:t>PP</a:t>
            </a:r>
            <a:r>
              <a:rPr lang="en-US" sz="950" baseline="-25000" dirty="0" err="1" smtClean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 is released, and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no flash of light is recorded.</a:t>
            </a:r>
            <a:endParaRPr lang="en-US" sz="9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5403902" y="5838987"/>
            <a:ext cx="2410833" cy="58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The process is repeated until every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fragment has a complete complementary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strand. The pattern of flashes reveals the</a:t>
            </a:r>
            <a:br>
              <a:rPr lang="en-US" sz="9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950" dirty="0" smtClean="0">
                <a:solidFill>
                  <a:srgbClr val="000000"/>
                </a:solidFill>
                <a:latin typeface="Arial" charset="0"/>
              </a:rPr>
              <a:t>sequence.</a:t>
            </a:r>
            <a:endParaRPr lang="en-US" sz="95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3373967" y="3009900"/>
            <a:ext cx="4233" cy="698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2315966" y="4593167"/>
            <a:ext cx="152067" cy="545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2010833" y="5240868"/>
            <a:ext cx="152400" cy="1989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2396399" y="5553669"/>
            <a:ext cx="147834" cy="469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4849333" y="593889"/>
            <a:ext cx="484665" cy="16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FF6600"/>
                </a:solidFill>
                <a:latin typeface="Arial" charset="0"/>
              </a:rPr>
              <a:t>Results</a:t>
            </a:r>
            <a:endParaRPr lang="en-US" sz="1000" dirty="0">
              <a:solidFill>
                <a:srgbClr val="FF6600"/>
              </a:solidFill>
              <a:latin typeface="Arial" charset="0"/>
            </a:endParaRPr>
          </a:p>
        </p:txBody>
      </p:sp>
      <p:grpSp>
        <p:nvGrpSpPr>
          <p:cNvPr id="9216" name="Group 9215"/>
          <p:cNvGrpSpPr/>
          <p:nvPr/>
        </p:nvGrpSpPr>
        <p:grpSpPr>
          <a:xfrm>
            <a:off x="1327767" y="5829572"/>
            <a:ext cx="206074" cy="160595"/>
            <a:chOff x="1327767" y="5829572"/>
            <a:chExt cx="206074" cy="160595"/>
          </a:xfrm>
        </p:grpSpPr>
        <p:sp>
          <p:nvSpPr>
            <p:cNvPr id="34" name="Oval 33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6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9218" name="Group 9217"/>
          <p:cNvGrpSpPr/>
          <p:nvPr/>
        </p:nvGrpSpPr>
        <p:grpSpPr>
          <a:xfrm>
            <a:off x="3327400" y="5825338"/>
            <a:ext cx="187639" cy="160595"/>
            <a:chOff x="3162300" y="6058171"/>
            <a:chExt cx="187639" cy="160595"/>
          </a:xfrm>
        </p:grpSpPr>
        <p:sp>
          <p:nvSpPr>
            <p:cNvPr id="39" name="Oval 38"/>
            <p:cNvSpPr/>
            <p:nvPr/>
          </p:nvSpPr>
          <p:spPr bwMode="auto">
            <a:xfrm>
              <a:off x="3190636" y="6069044"/>
              <a:ext cx="125765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0" name="Text Box 31"/>
            <p:cNvSpPr txBox="1">
              <a:spLocks noChangeArrowheads="1"/>
            </p:cNvSpPr>
            <p:nvPr/>
          </p:nvSpPr>
          <p:spPr bwMode="auto">
            <a:xfrm>
              <a:off x="3162300" y="6058171"/>
              <a:ext cx="187639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7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201257" y="5838046"/>
            <a:ext cx="206074" cy="160595"/>
            <a:chOff x="1327767" y="5829572"/>
            <a:chExt cx="206074" cy="160595"/>
          </a:xfrm>
        </p:grpSpPr>
        <p:sp>
          <p:nvSpPr>
            <p:cNvPr id="43" name="Oval 42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4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8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647639" y="3399640"/>
            <a:ext cx="206074" cy="160595"/>
            <a:chOff x="1327767" y="5829572"/>
            <a:chExt cx="206074" cy="160595"/>
          </a:xfrm>
        </p:grpSpPr>
        <p:sp>
          <p:nvSpPr>
            <p:cNvPr id="46" name="Oval 45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7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5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068607" y="2337073"/>
            <a:ext cx="206074" cy="160595"/>
            <a:chOff x="1327767" y="5829572"/>
            <a:chExt cx="206074" cy="160595"/>
          </a:xfrm>
        </p:grpSpPr>
        <p:sp>
          <p:nvSpPr>
            <p:cNvPr id="49" name="Oval 48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50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4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068608" y="1520040"/>
            <a:ext cx="206074" cy="160595"/>
            <a:chOff x="1327767" y="5829572"/>
            <a:chExt cx="206074" cy="160595"/>
          </a:xfrm>
        </p:grpSpPr>
        <p:sp>
          <p:nvSpPr>
            <p:cNvPr id="52" name="Oval 51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53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3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064376" y="1020507"/>
            <a:ext cx="206074" cy="160595"/>
            <a:chOff x="1327767" y="5829572"/>
            <a:chExt cx="206074" cy="160595"/>
          </a:xfrm>
        </p:grpSpPr>
        <p:sp>
          <p:nvSpPr>
            <p:cNvPr id="61" name="Oval 60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2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064376" y="592941"/>
            <a:ext cx="206074" cy="160595"/>
            <a:chOff x="1327767" y="5829572"/>
            <a:chExt cx="206074" cy="160595"/>
          </a:xfrm>
        </p:grpSpPr>
        <p:sp>
          <p:nvSpPr>
            <p:cNvPr id="64" name="Oval 63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65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9219" name="Left Brace 9218"/>
          <p:cNvSpPr/>
          <p:nvPr/>
        </p:nvSpPr>
        <p:spPr bwMode="auto">
          <a:xfrm>
            <a:off x="5160433" y="863600"/>
            <a:ext cx="76200" cy="241300"/>
          </a:xfrm>
          <a:prstGeom prst="leftBrace">
            <a:avLst>
              <a:gd name="adj1" fmla="val 4918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67" name="Left Brace 66"/>
          <p:cNvSpPr/>
          <p:nvPr/>
        </p:nvSpPr>
        <p:spPr bwMode="auto">
          <a:xfrm>
            <a:off x="5151966" y="1100668"/>
            <a:ext cx="76200" cy="241300"/>
          </a:xfrm>
          <a:prstGeom prst="leftBrace">
            <a:avLst>
              <a:gd name="adj1" fmla="val 4918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68" name="Left Brace 67"/>
          <p:cNvSpPr/>
          <p:nvPr/>
        </p:nvSpPr>
        <p:spPr bwMode="auto">
          <a:xfrm>
            <a:off x="5151966" y="1341967"/>
            <a:ext cx="76200" cy="241300"/>
          </a:xfrm>
          <a:prstGeom prst="leftBrace">
            <a:avLst>
              <a:gd name="adj1" fmla="val 4918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69" name="Left Brace 68"/>
          <p:cNvSpPr/>
          <p:nvPr/>
        </p:nvSpPr>
        <p:spPr bwMode="auto">
          <a:xfrm>
            <a:off x="5147733" y="1579034"/>
            <a:ext cx="76200" cy="241300"/>
          </a:xfrm>
          <a:prstGeom prst="leftBrace">
            <a:avLst>
              <a:gd name="adj1" fmla="val 4918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4878963" y="911383"/>
            <a:ext cx="361900" cy="151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4-mer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883196" y="1144217"/>
            <a:ext cx="273004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3-mer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4883196" y="1389751"/>
            <a:ext cx="264537" cy="125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2-mer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3" name="Text Box 31"/>
          <p:cNvSpPr txBox="1">
            <a:spLocks noChangeArrowheads="1"/>
          </p:cNvSpPr>
          <p:nvPr/>
        </p:nvSpPr>
        <p:spPr bwMode="auto">
          <a:xfrm>
            <a:off x="4883195" y="1631050"/>
            <a:ext cx="285705" cy="12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1-mer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Text Box 31"/>
          <p:cNvSpPr txBox="1">
            <a:spLocks noChangeArrowheads="1"/>
          </p:cNvSpPr>
          <p:nvPr/>
        </p:nvSpPr>
        <p:spPr bwMode="auto">
          <a:xfrm>
            <a:off x="5467395" y="877517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5" name="Text Box 31"/>
          <p:cNvSpPr txBox="1">
            <a:spLocks noChangeArrowheads="1"/>
          </p:cNvSpPr>
          <p:nvPr/>
        </p:nvSpPr>
        <p:spPr bwMode="auto">
          <a:xfrm>
            <a:off x="5475861" y="991817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6" name="Text Box 31"/>
          <p:cNvSpPr txBox="1">
            <a:spLocks noChangeArrowheads="1"/>
          </p:cNvSpPr>
          <p:nvPr/>
        </p:nvSpPr>
        <p:spPr bwMode="auto">
          <a:xfrm>
            <a:off x="5467395" y="1101884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5471627" y="1211950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8" name="Text Box 31"/>
          <p:cNvSpPr txBox="1">
            <a:spLocks noChangeArrowheads="1"/>
          </p:cNvSpPr>
          <p:nvPr/>
        </p:nvSpPr>
        <p:spPr bwMode="auto">
          <a:xfrm>
            <a:off x="2478659" y="2668217"/>
            <a:ext cx="717505" cy="19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Template strand</a:t>
            </a:r>
            <a:br>
              <a:rPr lang="en-US" sz="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of DNA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9" name="Text Box 31"/>
          <p:cNvSpPr txBox="1">
            <a:spLocks noChangeArrowheads="1"/>
          </p:cNvSpPr>
          <p:nvPr/>
        </p:nvSpPr>
        <p:spPr bwMode="auto">
          <a:xfrm>
            <a:off x="3244894" y="3056627"/>
            <a:ext cx="285705" cy="11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Primer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0" name="Text Box 31"/>
          <p:cNvSpPr txBox="1">
            <a:spLocks noChangeArrowheads="1"/>
          </p:cNvSpPr>
          <p:nvPr/>
        </p:nvSpPr>
        <p:spPr bwMode="auto">
          <a:xfrm>
            <a:off x="3456559" y="2854484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7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7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1" name="Text Box 31"/>
          <p:cNvSpPr txBox="1">
            <a:spLocks noChangeArrowheads="1"/>
          </p:cNvSpPr>
          <p:nvPr/>
        </p:nvSpPr>
        <p:spPr bwMode="auto">
          <a:xfrm>
            <a:off x="3719027" y="3032285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2" name="Text Box 31"/>
          <p:cNvSpPr txBox="1">
            <a:spLocks noChangeArrowheads="1"/>
          </p:cNvSpPr>
          <p:nvPr/>
        </p:nvSpPr>
        <p:spPr bwMode="auto">
          <a:xfrm>
            <a:off x="3211024" y="2973017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7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7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3" name="Text Box 31"/>
          <p:cNvSpPr txBox="1">
            <a:spLocks noChangeArrowheads="1"/>
          </p:cNvSpPr>
          <p:nvPr/>
        </p:nvSpPr>
        <p:spPr bwMode="auto">
          <a:xfrm>
            <a:off x="2415158" y="2989952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7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7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>
            <a:off x="3465023" y="2960317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7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7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3824859" y="3032285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6" name="Text Box 31"/>
          <p:cNvSpPr txBox="1">
            <a:spLocks noChangeArrowheads="1"/>
          </p:cNvSpPr>
          <p:nvPr/>
        </p:nvSpPr>
        <p:spPr bwMode="auto">
          <a:xfrm>
            <a:off x="3913759" y="3028050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7" name="Text Box 31"/>
          <p:cNvSpPr txBox="1">
            <a:spLocks noChangeArrowheads="1"/>
          </p:cNvSpPr>
          <p:nvPr/>
        </p:nvSpPr>
        <p:spPr bwMode="auto">
          <a:xfrm>
            <a:off x="4006893" y="3032285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8" name="Text Box 31"/>
          <p:cNvSpPr txBox="1">
            <a:spLocks noChangeArrowheads="1"/>
          </p:cNvSpPr>
          <p:nvPr/>
        </p:nvSpPr>
        <p:spPr bwMode="auto">
          <a:xfrm>
            <a:off x="2148458" y="3938220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9" name="Text Box 31"/>
          <p:cNvSpPr txBox="1">
            <a:spLocks noChangeArrowheads="1"/>
          </p:cNvSpPr>
          <p:nvPr/>
        </p:nvSpPr>
        <p:spPr bwMode="auto">
          <a:xfrm>
            <a:off x="2254290" y="3938220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0" name="Text Box 31"/>
          <p:cNvSpPr txBox="1">
            <a:spLocks noChangeArrowheads="1"/>
          </p:cNvSpPr>
          <p:nvPr/>
        </p:nvSpPr>
        <p:spPr bwMode="auto">
          <a:xfrm>
            <a:off x="2343190" y="3933985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1" name="Text Box 31"/>
          <p:cNvSpPr txBox="1">
            <a:spLocks noChangeArrowheads="1"/>
          </p:cNvSpPr>
          <p:nvPr/>
        </p:nvSpPr>
        <p:spPr bwMode="auto">
          <a:xfrm>
            <a:off x="2440557" y="3938220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2" name="Text Box 31"/>
          <p:cNvSpPr txBox="1">
            <a:spLocks noChangeArrowheads="1"/>
          </p:cNvSpPr>
          <p:nvPr/>
        </p:nvSpPr>
        <p:spPr bwMode="auto">
          <a:xfrm>
            <a:off x="3782526" y="3938219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3" name="Text Box 31"/>
          <p:cNvSpPr txBox="1">
            <a:spLocks noChangeArrowheads="1"/>
          </p:cNvSpPr>
          <p:nvPr/>
        </p:nvSpPr>
        <p:spPr bwMode="auto">
          <a:xfrm>
            <a:off x="3888358" y="3938219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4" name="Text Box 31"/>
          <p:cNvSpPr txBox="1">
            <a:spLocks noChangeArrowheads="1"/>
          </p:cNvSpPr>
          <p:nvPr/>
        </p:nvSpPr>
        <p:spPr bwMode="auto">
          <a:xfrm>
            <a:off x="3977258" y="3933984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4070392" y="3938219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6" name="Text Box 31"/>
          <p:cNvSpPr txBox="1">
            <a:spLocks noChangeArrowheads="1"/>
          </p:cNvSpPr>
          <p:nvPr/>
        </p:nvSpPr>
        <p:spPr bwMode="auto">
          <a:xfrm>
            <a:off x="5353091" y="3938219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5458923" y="3938219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" name="Text Box 31"/>
          <p:cNvSpPr txBox="1">
            <a:spLocks noChangeArrowheads="1"/>
          </p:cNvSpPr>
          <p:nvPr/>
        </p:nvSpPr>
        <p:spPr bwMode="auto">
          <a:xfrm>
            <a:off x="5547823" y="3933984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9" name="Text Box 31"/>
          <p:cNvSpPr txBox="1">
            <a:spLocks noChangeArrowheads="1"/>
          </p:cNvSpPr>
          <p:nvPr/>
        </p:nvSpPr>
        <p:spPr bwMode="auto">
          <a:xfrm>
            <a:off x="5645190" y="3938219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0" name="Text Box 31"/>
          <p:cNvSpPr txBox="1">
            <a:spLocks noChangeArrowheads="1"/>
          </p:cNvSpPr>
          <p:nvPr/>
        </p:nvSpPr>
        <p:spPr bwMode="auto">
          <a:xfrm>
            <a:off x="6927893" y="3933986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1" name="Text Box 31"/>
          <p:cNvSpPr txBox="1">
            <a:spLocks noChangeArrowheads="1"/>
          </p:cNvSpPr>
          <p:nvPr/>
        </p:nvSpPr>
        <p:spPr bwMode="auto">
          <a:xfrm>
            <a:off x="7033725" y="3933986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" name="Text Box 31"/>
          <p:cNvSpPr txBox="1">
            <a:spLocks noChangeArrowheads="1"/>
          </p:cNvSpPr>
          <p:nvPr/>
        </p:nvSpPr>
        <p:spPr bwMode="auto">
          <a:xfrm>
            <a:off x="7122625" y="3938218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" name="Text Box 31"/>
          <p:cNvSpPr txBox="1">
            <a:spLocks noChangeArrowheads="1"/>
          </p:cNvSpPr>
          <p:nvPr/>
        </p:nvSpPr>
        <p:spPr bwMode="auto">
          <a:xfrm>
            <a:off x="7215759" y="3933986"/>
            <a:ext cx="103670" cy="1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4" name="Text Box 31"/>
          <p:cNvSpPr txBox="1">
            <a:spLocks noChangeArrowheads="1"/>
          </p:cNvSpPr>
          <p:nvPr/>
        </p:nvSpPr>
        <p:spPr bwMode="auto">
          <a:xfrm>
            <a:off x="2470194" y="4526652"/>
            <a:ext cx="374606" cy="32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Template</a:t>
            </a:r>
            <a:br>
              <a:rPr lang="en-US" sz="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strand</a:t>
            </a:r>
            <a:br>
              <a:rPr lang="en-US" sz="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of DNA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5" name="Text Box 31"/>
          <p:cNvSpPr txBox="1">
            <a:spLocks noChangeArrowheads="1"/>
          </p:cNvSpPr>
          <p:nvPr/>
        </p:nvSpPr>
        <p:spPr bwMode="auto">
          <a:xfrm>
            <a:off x="2559091" y="5500319"/>
            <a:ext cx="315341" cy="12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Primer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6" name="Text Box 31"/>
          <p:cNvSpPr txBox="1">
            <a:spLocks noChangeArrowheads="1"/>
          </p:cNvSpPr>
          <p:nvPr/>
        </p:nvSpPr>
        <p:spPr bwMode="auto">
          <a:xfrm>
            <a:off x="1521924" y="5297118"/>
            <a:ext cx="505841" cy="21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DNA</a:t>
            </a:r>
            <a:br>
              <a:rPr lang="en-US" sz="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7" name="Text Box 31"/>
          <p:cNvSpPr txBox="1">
            <a:spLocks noChangeArrowheads="1"/>
          </p:cNvSpPr>
          <p:nvPr/>
        </p:nvSpPr>
        <p:spPr bwMode="auto">
          <a:xfrm>
            <a:off x="2444792" y="4882252"/>
            <a:ext cx="247607" cy="11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err="1" smtClean="0">
                <a:solidFill>
                  <a:srgbClr val="000000"/>
                </a:solidFill>
                <a:latin typeface="Arial" charset="0"/>
              </a:rPr>
              <a:t>dATP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9" name="Text Box 31"/>
          <p:cNvSpPr txBox="1">
            <a:spLocks noChangeArrowheads="1"/>
          </p:cNvSpPr>
          <p:nvPr/>
        </p:nvSpPr>
        <p:spPr bwMode="auto">
          <a:xfrm>
            <a:off x="4133891" y="4801820"/>
            <a:ext cx="247607" cy="9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err="1" smtClean="0">
                <a:solidFill>
                  <a:srgbClr val="000000"/>
                </a:solidFill>
                <a:latin typeface="Arial" charset="0"/>
              </a:rPr>
              <a:t>dTTP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0" name="Text Box 31"/>
          <p:cNvSpPr txBox="1">
            <a:spLocks noChangeArrowheads="1"/>
          </p:cNvSpPr>
          <p:nvPr/>
        </p:nvSpPr>
        <p:spPr bwMode="auto">
          <a:xfrm>
            <a:off x="5708691" y="4801819"/>
            <a:ext cx="247607" cy="11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err="1" smtClean="0">
                <a:solidFill>
                  <a:srgbClr val="000000"/>
                </a:solidFill>
                <a:latin typeface="Arial" charset="0"/>
              </a:rPr>
              <a:t>dGTP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1" name="Text Box 31"/>
          <p:cNvSpPr txBox="1">
            <a:spLocks noChangeArrowheads="1"/>
          </p:cNvSpPr>
          <p:nvPr/>
        </p:nvSpPr>
        <p:spPr bwMode="auto">
          <a:xfrm>
            <a:off x="7304658" y="4759487"/>
            <a:ext cx="247607" cy="11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err="1" smtClean="0">
                <a:solidFill>
                  <a:srgbClr val="000000"/>
                </a:solidFill>
                <a:latin typeface="Arial" charset="0"/>
              </a:rPr>
              <a:t>dCTP</a:t>
            </a:r>
            <a:endParaRPr lang="en-US" sz="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" name="Text Box 31"/>
          <p:cNvSpPr txBox="1">
            <a:spLocks noChangeArrowheads="1"/>
          </p:cNvSpPr>
          <p:nvPr/>
        </p:nvSpPr>
        <p:spPr bwMode="auto">
          <a:xfrm>
            <a:off x="2639523" y="5203986"/>
            <a:ext cx="184110" cy="16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err="1" smtClean="0">
                <a:solidFill>
                  <a:srgbClr val="000000"/>
                </a:solidFill>
                <a:latin typeface="Arial" charset="0"/>
              </a:rPr>
              <a:t>PP</a:t>
            </a:r>
            <a:r>
              <a:rPr lang="en-US" sz="700" baseline="-25000" dirty="0" err="1" smtClean="0">
                <a:solidFill>
                  <a:srgbClr val="000000"/>
                </a:solidFill>
                <a:latin typeface="Arial" charset="0"/>
              </a:rPr>
              <a:t>i</a:t>
            </a:r>
            <a:endParaRPr lang="en-US" sz="7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3" name="Text Box 31"/>
          <p:cNvSpPr txBox="1">
            <a:spLocks noChangeArrowheads="1"/>
          </p:cNvSpPr>
          <p:nvPr/>
        </p:nvSpPr>
        <p:spPr bwMode="auto">
          <a:xfrm>
            <a:off x="7457054" y="5110851"/>
            <a:ext cx="192577" cy="15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err="1" smtClean="0">
                <a:solidFill>
                  <a:srgbClr val="000000"/>
                </a:solidFill>
                <a:latin typeface="Arial" charset="0"/>
              </a:rPr>
              <a:t>PP</a:t>
            </a:r>
            <a:r>
              <a:rPr lang="en-US" sz="700" baseline="-25000" dirty="0" err="1" smtClean="0">
                <a:solidFill>
                  <a:srgbClr val="000000"/>
                </a:solidFill>
                <a:latin typeface="Arial" charset="0"/>
              </a:rPr>
              <a:t>i</a:t>
            </a:r>
            <a:endParaRPr lang="en-US" sz="700" baseline="-250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221" name="Group 9220"/>
          <p:cNvGrpSpPr/>
          <p:nvPr/>
        </p:nvGrpSpPr>
        <p:grpSpPr>
          <a:xfrm>
            <a:off x="2237354" y="4585921"/>
            <a:ext cx="150243" cy="1086751"/>
            <a:chOff x="2237354" y="4585921"/>
            <a:chExt cx="150243" cy="1086751"/>
          </a:xfrm>
        </p:grpSpPr>
        <p:sp>
          <p:nvSpPr>
            <p:cNvPr id="114" name="Text Box 31"/>
            <p:cNvSpPr txBox="1">
              <a:spLocks noChangeArrowheads="1"/>
            </p:cNvSpPr>
            <p:nvPr/>
          </p:nvSpPr>
          <p:spPr bwMode="auto">
            <a:xfrm>
              <a:off x="2241588" y="458592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5" name="Text Box 31"/>
            <p:cNvSpPr txBox="1">
              <a:spLocks noChangeArrowheads="1"/>
            </p:cNvSpPr>
            <p:nvPr/>
          </p:nvSpPr>
          <p:spPr bwMode="auto">
            <a:xfrm>
              <a:off x="2243667" y="4683287"/>
              <a:ext cx="93134" cy="113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6" name="Text Box 31"/>
            <p:cNvSpPr txBox="1">
              <a:spLocks noChangeArrowheads="1"/>
            </p:cNvSpPr>
            <p:nvPr/>
          </p:nvSpPr>
          <p:spPr bwMode="auto">
            <a:xfrm>
              <a:off x="2309320" y="527172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7" name="Text Box 31"/>
            <p:cNvSpPr txBox="1">
              <a:spLocks noChangeArrowheads="1"/>
            </p:cNvSpPr>
            <p:nvPr/>
          </p:nvSpPr>
          <p:spPr bwMode="auto">
            <a:xfrm>
              <a:off x="2313552" y="5364856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8" name="Text Box 31"/>
            <p:cNvSpPr txBox="1">
              <a:spLocks noChangeArrowheads="1"/>
            </p:cNvSpPr>
            <p:nvPr/>
          </p:nvSpPr>
          <p:spPr bwMode="auto">
            <a:xfrm>
              <a:off x="2245820" y="4780656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9" name="Text Box 31"/>
            <p:cNvSpPr txBox="1">
              <a:spLocks noChangeArrowheads="1"/>
            </p:cNvSpPr>
            <p:nvPr/>
          </p:nvSpPr>
          <p:spPr bwMode="auto">
            <a:xfrm>
              <a:off x="2239431" y="4881032"/>
              <a:ext cx="118531" cy="14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0" name="Text Box 31"/>
            <p:cNvSpPr txBox="1">
              <a:spLocks noChangeArrowheads="1"/>
            </p:cNvSpPr>
            <p:nvPr/>
          </p:nvSpPr>
          <p:spPr bwMode="auto">
            <a:xfrm>
              <a:off x="2241586" y="5470690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1" name="Text Box 31"/>
            <p:cNvSpPr txBox="1">
              <a:spLocks noChangeArrowheads="1"/>
            </p:cNvSpPr>
            <p:nvPr/>
          </p:nvSpPr>
          <p:spPr bwMode="auto">
            <a:xfrm>
              <a:off x="2313552" y="5563824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2" name="Text Box 31"/>
            <p:cNvSpPr txBox="1">
              <a:spLocks noChangeArrowheads="1"/>
            </p:cNvSpPr>
            <p:nvPr/>
          </p:nvSpPr>
          <p:spPr bwMode="auto">
            <a:xfrm>
              <a:off x="2245819" y="4979623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3" name="Text Box 31"/>
            <p:cNvSpPr txBox="1">
              <a:spLocks noChangeArrowheads="1"/>
            </p:cNvSpPr>
            <p:nvPr/>
          </p:nvSpPr>
          <p:spPr bwMode="auto">
            <a:xfrm>
              <a:off x="2250051" y="5178589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4" name="Text Box 31"/>
            <p:cNvSpPr txBox="1">
              <a:spLocks noChangeArrowheads="1"/>
            </p:cNvSpPr>
            <p:nvPr/>
          </p:nvSpPr>
          <p:spPr bwMode="auto">
            <a:xfrm>
              <a:off x="2250052" y="5563824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5" name="Text Box 31"/>
            <p:cNvSpPr txBox="1">
              <a:spLocks noChangeArrowheads="1"/>
            </p:cNvSpPr>
            <p:nvPr/>
          </p:nvSpPr>
          <p:spPr bwMode="auto">
            <a:xfrm>
              <a:off x="2241586" y="507699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6" name="Text Box 31"/>
            <p:cNvSpPr txBox="1">
              <a:spLocks noChangeArrowheads="1"/>
            </p:cNvSpPr>
            <p:nvPr/>
          </p:nvSpPr>
          <p:spPr bwMode="auto">
            <a:xfrm>
              <a:off x="2241585" y="5275958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7" name="Text Box 31"/>
            <p:cNvSpPr txBox="1">
              <a:spLocks noChangeArrowheads="1"/>
            </p:cNvSpPr>
            <p:nvPr/>
          </p:nvSpPr>
          <p:spPr bwMode="auto">
            <a:xfrm>
              <a:off x="2237354" y="5373325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8" name="Text Box 31"/>
            <p:cNvSpPr txBox="1">
              <a:spLocks noChangeArrowheads="1"/>
            </p:cNvSpPr>
            <p:nvPr/>
          </p:nvSpPr>
          <p:spPr bwMode="auto">
            <a:xfrm>
              <a:off x="2313553" y="5470690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930687" y="4585921"/>
            <a:ext cx="150243" cy="1086751"/>
            <a:chOff x="2237354" y="4585921"/>
            <a:chExt cx="150243" cy="1086751"/>
          </a:xfrm>
        </p:grpSpPr>
        <p:sp>
          <p:nvSpPr>
            <p:cNvPr id="131" name="Text Box 31"/>
            <p:cNvSpPr txBox="1">
              <a:spLocks noChangeArrowheads="1"/>
            </p:cNvSpPr>
            <p:nvPr/>
          </p:nvSpPr>
          <p:spPr bwMode="auto">
            <a:xfrm>
              <a:off x="2241588" y="458592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2" name="Text Box 31"/>
            <p:cNvSpPr txBox="1">
              <a:spLocks noChangeArrowheads="1"/>
            </p:cNvSpPr>
            <p:nvPr/>
          </p:nvSpPr>
          <p:spPr bwMode="auto">
            <a:xfrm>
              <a:off x="2243667" y="4683287"/>
              <a:ext cx="93134" cy="113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3" name="Text Box 31"/>
            <p:cNvSpPr txBox="1">
              <a:spLocks noChangeArrowheads="1"/>
            </p:cNvSpPr>
            <p:nvPr/>
          </p:nvSpPr>
          <p:spPr bwMode="auto">
            <a:xfrm>
              <a:off x="2309320" y="527172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Text Box 31"/>
            <p:cNvSpPr txBox="1">
              <a:spLocks noChangeArrowheads="1"/>
            </p:cNvSpPr>
            <p:nvPr/>
          </p:nvSpPr>
          <p:spPr bwMode="auto">
            <a:xfrm>
              <a:off x="2313552" y="5364856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" name="Text Box 31"/>
            <p:cNvSpPr txBox="1">
              <a:spLocks noChangeArrowheads="1"/>
            </p:cNvSpPr>
            <p:nvPr/>
          </p:nvSpPr>
          <p:spPr bwMode="auto">
            <a:xfrm>
              <a:off x="2245820" y="4780656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6" name="Text Box 31"/>
            <p:cNvSpPr txBox="1">
              <a:spLocks noChangeArrowheads="1"/>
            </p:cNvSpPr>
            <p:nvPr/>
          </p:nvSpPr>
          <p:spPr bwMode="auto">
            <a:xfrm>
              <a:off x="2239431" y="4881032"/>
              <a:ext cx="118531" cy="14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7" name="Text Box 31"/>
            <p:cNvSpPr txBox="1">
              <a:spLocks noChangeArrowheads="1"/>
            </p:cNvSpPr>
            <p:nvPr/>
          </p:nvSpPr>
          <p:spPr bwMode="auto">
            <a:xfrm>
              <a:off x="2241586" y="5470690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8" name="Text Box 31"/>
            <p:cNvSpPr txBox="1">
              <a:spLocks noChangeArrowheads="1"/>
            </p:cNvSpPr>
            <p:nvPr/>
          </p:nvSpPr>
          <p:spPr bwMode="auto">
            <a:xfrm>
              <a:off x="2313552" y="5563824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9" name="Text Box 31"/>
            <p:cNvSpPr txBox="1">
              <a:spLocks noChangeArrowheads="1"/>
            </p:cNvSpPr>
            <p:nvPr/>
          </p:nvSpPr>
          <p:spPr bwMode="auto">
            <a:xfrm>
              <a:off x="2245819" y="4979623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0" name="Text Box 31"/>
            <p:cNvSpPr txBox="1">
              <a:spLocks noChangeArrowheads="1"/>
            </p:cNvSpPr>
            <p:nvPr/>
          </p:nvSpPr>
          <p:spPr bwMode="auto">
            <a:xfrm>
              <a:off x="2250051" y="5178589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1" name="Text Box 31"/>
            <p:cNvSpPr txBox="1">
              <a:spLocks noChangeArrowheads="1"/>
            </p:cNvSpPr>
            <p:nvPr/>
          </p:nvSpPr>
          <p:spPr bwMode="auto">
            <a:xfrm>
              <a:off x="2250052" y="5563824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2" name="Text Box 31"/>
            <p:cNvSpPr txBox="1">
              <a:spLocks noChangeArrowheads="1"/>
            </p:cNvSpPr>
            <p:nvPr/>
          </p:nvSpPr>
          <p:spPr bwMode="auto">
            <a:xfrm>
              <a:off x="2241586" y="507699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3" name="Text Box 31"/>
            <p:cNvSpPr txBox="1">
              <a:spLocks noChangeArrowheads="1"/>
            </p:cNvSpPr>
            <p:nvPr/>
          </p:nvSpPr>
          <p:spPr bwMode="auto">
            <a:xfrm>
              <a:off x="2241585" y="5275958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4" name="Text Box 31"/>
            <p:cNvSpPr txBox="1">
              <a:spLocks noChangeArrowheads="1"/>
            </p:cNvSpPr>
            <p:nvPr/>
          </p:nvSpPr>
          <p:spPr bwMode="auto">
            <a:xfrm>
              <a:off x="2237354" y="5373325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5" name="Text Box 31"/>
            <p:cNvSpPr txBox="1">
              <a:spLocks noChangeArrowheads="1"/>
            </p:cNvSpPr>
            <p:nvPr/>
          </p:nvSpPr>
          <p:spPr bwMode="auto">
            <a:xfrm>
              <a:off x="2313553" y="5470690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5488555" y="4590156"/>
            <a:ext cx="150243" cy="1086751"/>
            <a:chOff x="2237354" y="4585921"/>
            <a:chExt cx="150243" cy="1086751"/>
          </a:xfrm>
        </p:grpSpPr>
        <p:sp>
          <p:nvSpPr>
            <p:cNvPr id="147" name="Text Box 31"/>
            <p:cNvSpPr txBox="1">
              <a:spLocks noChangeArrowheads="1"/>
            </p:cNvSpPr>
            <p:nvPr/>
          </p:nvSpPr>
          <p:spPr bwMode="auto">
            <a:xfrm>
              <a:off x="2241588" y="458592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8" name="Text Box 31"/>
            <p:cNvSpPr txBox="1">
              <a:spLocks noChangeArrowheads="1"/>
            </p:cNvSpPr>
            <p:nvPr/>
          </p:nvSpPr>
          <p:spPr bwMode="auto">
            <a:xfrm>
              <a:off x="2243667" y="4683287"/>
              <a:ext cx="93134" cy="113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9" name="Text Box 31"/>
            <p:cNvSpPr txBox="1">
              <a:spLocks noChangeArrowheads="1"/>
            </p:cNvSpPr>
            <p:nvPr/>
          </p:nvSpPr>
          <p:spPr bwMode="auto">
            <a:xfrm>
              <a:off x="2309320" y="527172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0" name="Text Box 31"/>
            <p:cNvSpPr txBox="1">
              <a:spLocks noChangeArrowheads="1"/>
            </p:cNvSpPr>
            <p:nvPr/>
          </p:nvSpPr>
          <p:spPr bwMode="auto">
            <a:xfrm>
              <a:off x="2313552" y="5364856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1" name="Text Box 31"/>
            <p:cNvSpPr txBox="1">
              <a:spLocks noChangeArrowheads="1"/>
            </p:cNvSpPr>
            <p:nvPr/>
          </p:nvSpPr>
          <p:spPr bwMode="auto">
            <a:xfrm>
              <a:off x="2245820" y="4780656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2" name="Text Box 31"/>
            <p:cNvSpPr txBox="1">
              <a:spLocks noChangeArrowheads="1"/>
            </p:cNvSpPr>
            <p:nvPr/>
          </p:nvSpPr>
          <p:spPr bwMode="auto">
            <a:xfrm>
              <a:off x="2239431" y="4881032"/>
              <a:ext cx="118531" cy="14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Text Box 31"/>
            <p:cNvSpPr txBox="1">
              <a:spLocks noChangeArrowheads="1"/>
            </p:cNvSpPr>
            <p:nvPr/>
          </p:nvSpPr>
          <p:spPr bwMode="auto">
            <a:xfrm>
              <a:off x="2241586" y="5470690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Text Box 31"/>
            <p:cNvSpPr txBox="1">
              <a:spLocks noChangeArrowheads="1"/>
            </p:cNvSpPr>
            <p:nvPr/>
          </p:nvSpPr>
          <p:spPr bwMode="auto">
            <a:xfrm>
              <a:off x="2313552" y="5563824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5" name="Text Box 31"/>
            <p:cNvSpPr txBox="1">
              <a:spLocks noChangeArrowheads="1"/>
            </p:cNvSpPr>
            <p:nvPr/>
          </p:nvSpPr>
          <p:spPr bwMode="auto">
            <a:xfrm>
              <a:off x="2245819" y="4979623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6" name="Text Box 31"/>
            <p:cNvSpPr txBox="1">
              <a:spLocks noChangeArrowheads="1"/>
            </p:cNvSpPr>
            <p:nvPr/>
          </p:nvSpPr>
          <p:spPr bwMode="auto">
            <a:xfrm>
              <a:off x="2250051" y="5178589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7" name="Text Box 31"/>
            <p:cNvSpPr txBox="1">
              <a:spLocks noChangeArrowheads="1"/>
            </p:cNvSpPr>
            <p:nvPr/>
          </p:nvSpPr>
          <p:spPr bwMode="auto">
            <a:xfrm>
              <a:off x="2250052" y="5563824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8" name="Text Box 31"/>
            <p:cNvSpPr txBox="1">
              <a:spLocks noChangeArrowheads="1"/>
            </p:cNvSpPr>
            <p:nvPr/>
          </p:nvSpPr>
          <p:spPr bwMode="auto">
            <a:xfrm>
              <a:off x="2241586" y="507699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9" name="Text Box 31"/>
            <p:cNvSpPr txBox="1">
              <a:spLocks noChangeArrowheads="1"/>
            </p:cNvSpPr>
            <p:nvPr/>
          </p:nvSpPr>
          <p:spPr bwMode="auto">
            <a:xfrm>
              <a:off x="2241585" y="5275958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0" name="Text Box 31"/>
            <p:cNvSpPr txBox="1">
              <a:spLocks noChangeArrowheads="1"/>
            </p:cNvSpPr>
            <p:nvPr/>
          </p:nvSpPr>
          <p:spPr bwMode="auto">
            <a:xfrm>
              <a:off x="2237354" y="5373325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1" name="Text Box 31"/>
            <p:cNvSpPr txBox="1">
              <a:spLocks noChangeArrowheads="1"/>
            </p:cNvSpPr>
            <p:nvPr/>
          </p:nvSpPr>
          <p:spPr bwMode="auto">
            <a:xfrm>
              <a:off x="2313553" y="5470690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7067587" y="4585923"/>
            <a:ext cx="150243" cy="1086751"/>
            <a:chOff x="2237354" y="4585921"/>
            <a:chExt cx="150243" cy="1086751"/>
          </a:xfrm>
        </p:grpSpPr>
        <p:sp>
          <p:nvSpPr>
            <p:cNvPr id="163" name="Text Box 31"/>
            <p:cNvSpPr txBox="1">
              <a:spLocks noChangeArrowheads="1"/>
            </p:cNvSpPr>
            <p:nvPr/>
          </p:nvSpPr>
          <p:spPr bwMode="auto">
            <a:xfrm>
              <a:off x="2241588" y="458592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4" name="Text Box 31"/>
            <p:cNvSpPr txBox="1">
              <a:spLocks noChangeArrowheads="1"/>
            </p:cNvSpPr>
            <p:nvPr/>
          </p:nvSpPr>
          <p:spPr bwMode="auto">
            <a:xfrm>
              <a:off x="2243667" y="4683287"/>
              <a:ext cx="93134" cy="113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5" name="Text Box 31"/>
            <p:cNvSpPr txBox="1">
              <a:spLocks noChangeArrowheads="1"/>
            </p:cNvSpPr>
            <p:nvPr/>
          </p:nvSpPr>
          <p:spPr bwMode="auto">
            <a:xfrm>
              <a:off x="2309320" y="527172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6" name="Text Box 31"/>
            <p:cNvSpPr txBox="1">
              <a:spLocks noChangeArrowheads="1"/>
            </p:cNvSpPr>
            <p:nvPr/>
          </p:nvSpPr>
          <p:spPr bwMode="auto">
            <a:xfrm>
              <a:off x="2313552" y="5364856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7" name="Text Box 31"/>
            <p:cNvSpPr txBox="1">
              <a:spLocks noChangeArrowheads="1"/>
            </p:cNvSpPr>
            <p:nvPr/>
          </p:nvSpPr>
          <p:spPr bwMode="auto">
            <a:xfrm>
              <a:off x="2245820" y="4780656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8" name="Text Box 31"/>
            <p:cNvSpPr txBox="1">
              <a:spLocks noChangeArrowheads="1"/>
            </p:cNvSpPr>
            <p:nvPr/>
          </p:nvSpPr>
          <p:spPr bwMode="auto">
            <a:xfrm>
              <a:off x="2239431" y="4881032"/>
              <a:ext cx="118531" cy="14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9" name="Text Box 31"/>
            <p:cNvSpPr txBox="1">
              <a:spLocks noChangeArrowheads="1"/>
            </p:cNvSpPr>
            <p:nvPr/>
          </p:nvSpPr>
          <p:spPr bwMode="auto">
            <a:xfrm>
              <a:off x="2241586" y="5470690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0" name="Text Box 31"/>
            <p:cNvSpPr txBox="1">
              <a:spLocks noChangeArrowheads="1"/>
            </p:cNvSpPr>
            <p:nvPr/>
          </p:nvSpPr>
          <p:spPr bwMode="auto">
            <a:xfrm>
              <a:off x="2313552" y="5563824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1" name="Text Box 31"/>
            <p:cNvSpPr txBox="1">
              <a:spLocks noChangeArrowheads="1"/>
            </p:cNvSpPr>
            <p:nvPr/>
          </p:nvSpPr>
          <p:spPr bwMode="auto">
            <a:xfrm>
              <a:off x="2245819" y="4979623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2" name="Text Box 31"/>
            <p:cNvSpPr txBox="1">
              <a:spLocks noChangeArrowheads="1"/>
            </p:cNvSpPr>
            <p:nvPr/>
          </p:nvSpPr>
          <p:spPr bwMode="auto">
            <a:xfrm>
              <a:off x="2250051" y="5178589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3" name="Text Box 31"/>
            <p:cNvSpPr txBox="1">
              <a:spLocks noChangeArrowheads="1"/>
            </p:cNvSpPr>
            <p:nvPr/>
          </p:nvSpPr>
          <p:spPr bwMode="auto">
            <a:xfrm>
              <a:off x="2250052" y="5563824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4" name="Text Box 31"/>
            <p:cNvSpPr txBox="1">
              <a:spLocks noChangeArrowheads="1"/>
            </p:cNvSpPr>
            <p:nvPr/>
          </p:nvSpPr>
          <p:spPr bwMode="auto">
            <a:xfrm>
              <a:off x="2241586" y="5076991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5" name="Text Box 31"/>
            <p:cNvSpPr txBox="1">
              <a:spLocks noChangeArrowheads="1"/>
            </p:cNvSpPr>
            <p:nvPr/>
          </p:nvSpPr>
          <p:spPr bwMode="auto">
            <a:xfrm>
              <a:off x="2241585" y="5275958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2237354" y="5373325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7" name="Text Box 31"/>
            <p:cNvSpPr txBox="1">
              <a:spLocks noChangeArrowheads="1"/>
            </p:cNvSpPr>
            <p:nvPr/>
          </p:nvSpPr>
          <p:spPr bwMode="auto">
            <a:xfrm>
              <a:off x="2313553" y="5470690"/>
              <a:ext cx="74044" cy="10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7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7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80" name="Text Box 31"/>
          <p:cNvSpPr txBox="1">
            <a:spLocks noChangeArrowheads="1"/>
          </p:cNvSpPr>
          <p:nvPr/>
        </p:nvSpPr>
        <p:spPr bwMode="auto">
          <a:xfrm>
            <a:off x="2309321" y="5178588"/>
            <a:ext cx="74044" cy="10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1" name="Text Box 31"/>
          <p:cNvSpPr txBox="1">
            <a:spLocks noChangeArrowheads="1"/>
          </p:cNvSpPr>
          <p:nvPr/>
        </p:nvSpPr>
        <p:spPr bwMode="auto">
          <a:xfrm>
            <a:off x="4006888" y="5178589"/>
            <a:ext cx="74044" cy="10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" name="Text Box 31"/>
          <p:cNvSpPr txBox="1">
            <a:spLocks noChangeArrowheads="1"/>
          </p:cNvSpPr>
          <p:nvPr/>
        </p:nvSpPr>
        <p:spPr bwMode="auto">
          <a:xfrm>
            <a:off x="5560521" y="5174355"/>
            <a:ext cx="74044" cy="10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" name="Text Box 31"/>
          <p:cNvSpPr txBox="1">
            <a:spLocks noChangeArrowheads="1"/>
          </p:cNvSpPr>
          <p:nvPr/>
        </p:nvSpPr>
        <p:spPr bwMode="auto">
          <a:xfrm>
            <a:off x="7148021" y="5178590"/>
            <a:ext cx="74044" cy="10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7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" name="Text Box 31"/>
          <p:cNvSpPr txBox="1">
            <a:spLocks noChangeArrowheads="1"/>
          </p:cNvSpPr>
          <p:nvPr/>
        </p:nvSpPr>
        <p:spPr bwMode="auto">
          <a:xfrm>
            <a:off x="7143787" y="5076990"/>
            <a:ext cx="74044" cy="10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700" baseline="-250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4aNextGenSequencing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203962"/>
            <a:ext cx="8388096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20.4a</a:t>
            </a:r>
            <a:endParaRPr lang="en-US" sz="1200" dirty="0"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623733" y="5173136"/>
            <a:ext cx="25400" cy="931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1665869" y="195955"/>
            <a:ext cx="1057136" cy="25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700" dirty="0">
              <a:solidFill>
                <a:srgbClr val="FF6600"/>
              </a:solidFill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421466" y="4948770"/>
            <a:ext cx="71967" cy="1904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1729367" y="983355"/>
            <a:ext cx="2842633" cy="26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Genomic DNA is fragmented.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1729367" y="1719954"/>
            <a:ext cx="3138966" cy="55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Each fragment is isolated with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 bead.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1742070" y="2570855"/>
            <a:ext cx="3541132" cy="76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Using PCR, 10</a:t>
            </a:r>
            <a:r>
              <a:rPr lang="en-US" sz="1700" baseline="30000" dirty="0" smtClean="0">
                <a:solidFill>
                  <a:srgbClr val="000000"/>
                </a:solidFill>
                <a:latin typeface="Arial" charset="0"/>
              </a:rPr>
              <a:t>6</a:t>
            </a: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 copies of each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fragment are made, each attached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to the bead by 5</a:t>
            </a:r>
            <a:r>
              <a:rPr lang="en-US" sz="17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 end.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1737834" y="3997487"/>
            <a:ext cx="3604632" cy="47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The bead is placed into a well with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DNA polymerases and primers.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219" name="Group 9218"/>
          <p:cNvGrpSpPr/>
          <p:nvPr/>
        </p:nvGrpSpPr>
        <p:grpSpPr>
          <a:xfrm>
            <a:off x="1396998" y="3996543"/>
            <a:ext cx="313267" cy="263343"/>
            <a:chOff x="1396998" y="3928807"/>
            <a:chExt cx="313267" cy="263343"/>
          </a:xfrm>
        </p:grpSpPr>
        <p:sp>
          <p:nvSpPr>
            <p:cNvPr id="15" name="Oval 14"/>
            <p:cNvSpPr/>
            <p:nvPr/>
          </p:nvSpPr>
          <p:spPr bwMode="auto">
            <a:xfrm>
              <a:off x="1437840" y="3943914"/>
              <a:ext cx="248236" cy="24823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6" name="Text Box 31"/>
            <p:cNvSpPr txBox="1">
              <a:spLocks noChangeArrowheads="1"/>
            </p:cNvSpPr>
            <p:nvPr/>
          </p:nvSpPr>
          <p:spPr bwMode="auto">
            <a:xfrm>
              <a:off x="1396998" y="3928807"/>
              <a:ext cx="313267" cy="26219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4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2072259" y="4581686"/>
            <a:ext cx="1246674" cy="21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Template strand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of DNA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3397294" y="5254787"/>
            <a:ext cx="539706" cy="20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Primer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3338027" y="5098152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4218562" y="5208221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3761358" y="4894953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1966426" y="5132021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3778291" y="5076987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4409059" y="5208221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565695" y="5212453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4735032" y="5208221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380063" y="2582610"/>
            <a:ext cx="313267" cy="263343"/>
            <a:chOff x="1396998" y="3928807"/>
            <a:chExt cx="313267" cy="263343"/>
          </a:xfrm>
        </p:grpSpPr>
        <p:sp>
          <p:nvSpPr>
            <p:cNvPr id="42" name="Oval 41"/>
            <p:cNvSpPr/>
            <p:nvPr/>
          </p:nvSpPr>
          <p:spPr bwMode="auto">
            <a:xfrm>
              <a:off x="1437840" y="3943914"/>
              <a:ext cx="248236" cy="24823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3" name="Text Box 31"/>
            <p:cNvSpPr txBox="1">
              <a:spLocks noChangeArrowheads="1"/>
            </p:cNvSpPr>
            <p:nvPr/>
          </p:nvSpPr>
          <p:spPr bwMode="auto">
            <a:xfrm>
              <a:off x="1396998" y="3928807"/>
              <a:ext cx="313267" cy="26219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3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388531" y="1719010"/>
            <a:ext cx="313267" cy="263343"/>
            <a:chOff x="1396998" y="3928807"/>
            <a:chExt cx="313267" cy="263343"/>
          </a:xfrm>
        </p:grpSpPr>
        <p:sp>
          <p:nvSpPr>
            <p:cNvPr id="45" name="Oval 44"/>
            <p:cNvSpPr/>
            <p:nvPr/>
          </p:nvSpPr>
          <p:spPr bwMode="auto">
            <a:xfrm>
              <a:off x="1437840" y="3943914"/>
              <a:ext cx="248236" cy="24823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6" name="Text Box 31"/>
            <p:cNvSpPr txBox="1">
              <a:spLocks noChangeArrowheads="1"/>
            </p:cNvSpPr>
            <p:nvPr/>
          </p:nvSpPr>
          <p:spPr bwMode="auto">
            <a:xfrm>
              <a:off x="1396998" y="3928807"/>
              <a:ext cx="313267" cy="26219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2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371596" y="965475"/>
            <a:ext cx="313267" cy="263343"/>
            <a:chOff x="1396998" y="3928807"/>
            <a:chExt cx="313267" cy="263343"/>
          </a:xfrm>
        </p:grpSpPr>
        <p:sp>
          <p:nvSpPr>
            <p:cNvPr id="48" name="Oval 47"/>
            <p:cNvSpPr/>
            <p:nvPr/>
          </p:nvSpPr>
          <p:spPr bwMode="auto">
            <a:xfrm>
              <a:off x="1437840" y="3943914"/>
              <a:ext cx="248236" cy="24823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1396998" y="3928807"/>
              <a:ext cx="313267" cy="26219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31732" y="5833808"/>
            <a:ext cx="313267" cy="263343"/>
            <a:chOff x="1396998" y="3928807"/>
            <a:chExt cx="313267" cy="263343"/>
          </a:xfrm>
        </p:grpSpPr>
        <p:sp>
          <p:nvSpPr>
            <p:cNvPr id="51" name="Oval 50"/>
            <p:cNvSpPr/>
            <p:nvPr/>
          </p:nvSpPr>
          <p:spPr bwMode="auto">
            <a:xfrm>
              <a:off x="1437840" y="3943914"/>
              <a:ext cx="248236" cy="24823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52" name="Text Box 31"/>
            <p:cNvSpPr txBox="1">
              <a:spLocks noChangeArrowheads="1"/>
            </p:cNvSpPr>
            <p:nvPr/>
          </p:nvSpPr>
          <p:spPr bwMode="auto">
            <a:xfrm>
              <a:off x="1396998" y="3928807"/>
              <a:ext cx="313267" cy="26219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5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4540302" y="5860157"/>
            <a:ext cx="4408966" cy="85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 solution of each of the four nucleotides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is added to all wells and then washed off.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The entire process is then repeated.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4bNextGenSequencing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871728"/>
            <a:ext cx="6693408" cy="4962144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20.4b</a:t>
            </a:r>
            <a:endParaRPr lang="en-US" sz="1200" dirty="0"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3052565" y="4106334"/>
            <a:ext cx="283302" cy="37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V="1">
            <a:off x="2900164" y="2421467"/>
            <a:ext cx="274836" cy="1138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2421467" y="3559767"/>
            <a:ext cx="216231" cy="3264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" name="Group 12"/>
          <p:cNvGrpSpPr/>
          <p:nvPr/>
        </p:nvGrpSpPr>
        <p:grpSpPr>
          <a:xfrm>
            <a:off x="1236129" y="4572276"/>
            <a:ext cx="313267" cy="263343"/>
            <a:chOff x="1396998" y="3928807"/>
            <a:chExt cx="313267" cy="263343"/>
          </a:xfrm>
        </p:grpSpPr>
        <p:sp>
          <p:nvSpPr>
            <p:cNvPr id="14" name="Oval 13"/>
            <p:cNvSpPr/>
            <p:nvPr/>
          </p:nvSpPr>
          <p:spPr bwMode="auto">
            <a:xfrm>
              <a:off x="1437840" y="3943914"/>
              <a:ext cx="248236" cy="24823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5" name="Text Box 31"/>
            <p:cNvSpPr txBox="1">
              <a:spLocks noChangeArrowheads="1"/>
            </p:cNvSpPr>
            <p:nvPr/>
          </p:nvSpPr>
          <p:spPr bwMode="auto">
            <a:xfrm>
              <a:off x="1396998" y="3928807"/>
              <a:ext cx="313267" cy="26219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6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3595" y="4563811"/>
            <a:ext cx="313267" cy="263343"/>
            <a:chOff x="1405465" y="3928807"/>
            <a:chExt cx="313267" cy="263343"/>
          </a:xfrm>
        </p:grpSpPr>
        <p:sp>
          <p:nvSpPr>
            <p:cNvPr id="17" name="Oval 16"/>
            <p:cNvSpPr/>
            <p:nvPr/>
          </p:nvSpPr>
          <p:spPr bwMode="auto">
            <a:xfrm>
              <a:off x="1437840" y="3943914"/>
              <a:ext cx="248236" cy="24823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8" name="Text Box 31"/>
            <p:cNvSpPr txBox="1">
              <a:spLocks noChangeArrowheads="1"/>
            </p:cNvSpPr>
            <p:nvPr/>
          </p:nvSpPr>
          <p:spPr bwMode="auto">
            <a:xfrm>
              <a:off x="1405465" y="3928807"/>
              <a:ext cx="313267" cy="26219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7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1572734" y="4623411"/>
            <a:ext cx="2736800" cy="114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If a nucleotide is joined to 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a growing strand, </a:t>
            </a:r>
            <a:r>
              <a:rPr lang="en-US" sz="1700" dirty="0" err="1" smtClean="0">
                <a:solidFill>
                  <a:srgbClr val="000000"/>
                </a:solidFill>
                <a:latin typeface="Arial" charset="0"/>
              </a:rPr>
              <a:t>PP</a:t>
            </a:r>
            <a:r>
              <a:rPr lang="en-US" sz="1700" baseline="-25000" dirty="0" err="1" smtClean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 is 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released, causing a flash</a:t>
            </a:r>
          </a:p>
          <a:p>
            <a:pPr eaLnBrk="0" hangingPunct="0">
              <a:lnSpc>
                <a:spcPct val="90000"/>
              </a:lnSpc>
            </a:pP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of light that is recorded.</a:t>
            </a:r>
          </a:p>
          <a:p>
            <a:pPr eaLnBrk="0" hangingPunct="0">
              <a:lnSpc>
                <a:spcPct val="90000"/>
              </a:lnSpc>
            </a:pP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5044070" y="4598010"/>
            <a:ext cx="2889196" cy="133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If a nucleotide is not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complementary to the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next template base,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no </a:t>
            </a:r>
            <a:r>
              <a:rPr lang="en-US" sz="1700" dirty="0" err="1" smtClean="0">
                <a:solidFill>
                  <a:srgbClr val="000000"/>
                </a:solidFill>
                <a:latin typeface="Arial" charset="0"/>
              </a:rPr>
              <a:t>PP</a:t>
            </a:r>
            <a:r>
              <a:rPr lang="en-US" sz="1700" baseline="-25000" dirty="0" err="1" smtClean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 is released, and</a:t>
            </a:r>
            <a:br>
              <a:rPr lang="en-US" sz="17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no flash of light is recorded.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3189860" y="2308386"/>
            <a:ext cx="764073" cy="52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Template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strand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of DNA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3346491" y="4001718"/>
            <a:ext cx="514310" cy="19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Primer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1564258" y="3646117"/>
            <a:ext cx="848743" cy="4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DNA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3139058" y="2943386"/>
            <a:ext cx="450809" cy="18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dATP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6072757" y="2786753"/>
            <a:ext cx="387310" cy="17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dTTP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3469258" y="3493718"/>
            <a:ext cx="332278" cy="18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PP</a:t>
            </a:r>
            <a:r>
              <a:rPr lang="en-US" sz="1200" baseline="-25000" dirty="0" err="1" smtClean="0">
                <a:solidFill>
                  <a:srgbClr val="000000"/>
                </a:solidFill>
                <a:latin typeface="Arial" charset="0"/>
              </a:rPr>
              <a:t>i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791920" y="2596254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2794001" y="2422685"/>
            <a:ext cx="199635" cy="18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2918919" y="3620721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2914685" y="3787936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2796153" y="2934922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2789766" y="2764366"/>
            <a:ext cx="254074" cy="23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2791919" y="3955156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2914684" y="4128724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2804619" y="3100022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2800385" y="3451389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2808851" y="4124490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2791918" y="3790056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2783450" y="3620723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2914685" y="3963624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2787685" y="3269356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1301803" y="864821"/>
            <a:ext cx="1057136" cy="25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7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61" name="Text Box 31"/>
          <p:cNvSpPr txBox="1">
            <a:spLocks noChangeArrowheads="1"/>
          </p:cNvSpPr>
          <p:nvPr/>
        </p:nvSpPr>
        <p:spPr bwMode="auto">
          <a:xfrm>
            <a:off x="2618363" y="1296621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2808860" y="1296621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2973963" y="1300853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4" name="Text Box 31"/>
          <p:cNvSpPr txBox="1">
            <a:spLocks noChangeArrowheads="1"/>
          </p:cNvSpPr>
          <p:nvPr/>
        </p:nvSpPr>
        <p:spPr bwMode="auto">
          <a:xfrm>
            <a:off x="3134833" y="1296621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" name="Text Box 31"/>
          <p:cNvSpPr txBox="1">
            <a:spLocks noChangeArrowheads="1"/>
          </p:cNvSpPr>
          <p:nvPr/>
        </p:nvSpPr>
        <p:spPr bwMode="auto">
          <a:xfrm>
            <a:off x="5454696" y="1296620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6" name="Text Box 31"/>
          <p:cNvSpPr txBox="1">
            <a:spLocks noChangeArrowheads="1"/>
          </p:cNvSpPr>
          <p:nvPr/>
        </p:nvSpPr>
        <p:spPr bwMode="auto">
          <a:xfrm>
            <a:off x="5645193" y="1296620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7" name="Text Box 31"/>
          <p:cNvSpPr txBox="1">
            <a:spLocks noChangeArrowheads="1"/>
          </p:cNvSpPr>
          <p:nvPr/>
        </p:nvSpPr>
        <p:spPr bwMode="auto">
          <a:xfrm>
            <a:off x="5801829" y="1300852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" name="Text Box 31"/>
          <p:cNvSpPr txBox="1">
            <a:spLocks noChangeArrowheads="1"/>
          </p:cNvSpPr>
          <p:nvPr/>
        </p:nvSpPr>
        <p:spPr bwMode="auto">
          <a:xfrm>
            <a:off x="5971166" y="1296620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6" name="Text Box 31"/>
          <p:cNvSpPr txBox="1">
            <a:spLocks noChangeArrowheads="1"/>
          </p:cNvSpPr>
          <p:nvPr/>
        </p:nvSpPr>
        <p:spPr bwMode="auto">
          <a:xfrm>
            <a:off x="2914685" y="3455623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5729854" y="2596256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5731935" y="2422687"/>
            <a:ext cx="199635" cy="18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5856853" y="3620723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5852619" y="3787938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3" name="Text Box 31"/>
          <p:cNvSpPr txBox="1">
            <a:spLocks noChangeArrowheads="1"/>
          </p:cNvSpPr>
          <p:nvPr/>
        </p:nvSpPr>
        <p:spPr bwMode="auto">
          <a:xfrm>
            <a:off x="5734087" y="2934924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Text Box 31"/>
          <p:cNvSpPr txBox="1">
            <a:spLocks noChangeArrowheads="1"/>
          </p:cNvSpPr>
          <p:nvPr/>
        </p:nvSpPr>
        <p:spPr bwMode="auto">
          <a:xfrm>
            <a:off x="5727700" y="2764368"/>
            <a:ext cx="254074" cy="23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5" name="Text Box 31"/>
          <p:cNvSpPr txBox="1">
            <a:spLocks noChangeArrowheads="1"/>
          </p:cNvSpPr>
          <p:nvPr/>
        </p:nvSpPr>
        <p:spPr bwMode="auto">
          <a:xfrm>
            <a:off x="5729853" y="3955158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6" name="Text Box 31"/>
          <p:cNvSpPr txBox="1">
            <a:spLocks noChangeArrowheads="1"/>
          </p:cNvSpPr>
          <p:nvPr/>
        </p:nvSpPr>
        <p:spPr bwMode="auto">
          <a:xfrm>
            <a:off x="5852618" y="4128726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5742553" y="3100024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8" name="Text Box 31"/>
          <p:cNvSpPr txBox="1">
            <a:spLocks noChangeArrowheads="1"/>
          </p:cNvSpPr>
          <p:nvPr/>
        </p:nvSpPr>
        <p:spPr bwMode="auto">
          <a:xfrm>
            <a:off x="5738319" y="3451391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9" name="Text Box 31"/>
          <p:cNvSpPr txBox="1">
            <a:spLocks noChangeArrowheads="1"/>
          </p:cNvSpPr>
          <p:nvPr/>
        </p:nvSpPr>
        <p:spPr bwMode="auto">
          <a:xfrm>
            <a:off x="5746785" y="4124492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0" name="Text Box 31"/>
          <p:cNvSpPr txBox="1">
            <a:spLocks noChangeArrowheads="1"/>
          </p:cNvSpPr>
          <p:nvPr/>
        </p:nvSpPr>
        <p:spPr bwMode="auto">
          <a:xfrm>
            <a:off x="5729852" y="3790058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" name="Text Box 31"/>
          <p:cNvSpPr txBox="1">
            <a:spLocks noChangeArrowheads="1"/>
          </p:cNvSpPr>
          <p:nvPr/>
        </p:nvSpPr>
        <p:spPr bwMode="auto">
          <a:xfrm>
            <a:off x="5721384" y="3620725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2" name="Text Box 31"/>
          <p:cNvSpPr txBox="1">
            <a:spLocks noChangeArrowheads="1"/>
          </p:cNvSpPr>
          <p:nvPr/>
        </p:nvSpPr>
        <p:spPr bwMode="auto">
          <a:xfrm>
            <a:off x="5852619" y="3957276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3" name="Text Box 31"/>
          <p:cNvSpPr txBox="1">
            <a:spLocks noChangeArrowheads="1"/>
          </p:cNvSpPr>
          <p:nvPr/>
        </p:nvSpPr>
        <p:spPr bwMode="auto">
          <a:xfrm>
            <a:off x="5725619" y="3269358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7" name="Text Box 31"/>
          <p:cNvSpPr txBox="1">
            <a:spLocks noChangeArrowheads="1"/>
          </p:cNvSpPr>
          <p:nvPr/>
        </p:nvSpPr>
        <p:spPr bwMode="auto">
          <a:xfrm>
            <a:off x="5852618" y="3453506"/>
            <a:ext cx="158715" cy="17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4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4cNextGenSequencing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984504"/>
            <a:ext cx="5669280" cy="4736592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20.4c</a:t>
            </a:r>
            <a:endParaRPr lang="en-US" sz="1200" dirty="0"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95596" y="4699277"/>
            <a:ext cx="313267" cy="263343"/>
            <a:chOff x="1396998" y="3928807"/>
            <a:chExt cx="313267" cy="263343"/>
          </a:xfrm>
        </p:grpSpPr>
        <p:sp>
          <p:nvSpPr>
            <p:cNvPr id="8" name="Oval 7"/>
            <p:cNvSpPr/>
            <p:nvPr/>
          </p:nvSpPr>
          <p:spPr bwMode="auto">
            <a:xfrm>
              <a:off x="1437840" y="3943914"/>
              <a:ext cx="248236" cy="24823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9" name="Text Box 31"/>
            <p:cNvSpPr txBox="1">
              <a:spLocks noChangeArrowheads="1"/>
            </p:cNvSpPr>
            <p:nvPr/>
          </p:nvSpPr>
          <p:spPr bwMode="auto">
            <a:xfrm>
              <a:off x="1396998" y="3928807"/>
              <a:ext cx="313267" cy="26219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8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1809807" y="983356"/>
            <a:ext cx="1057136" cy="25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7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3126367" y="1415156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3316864" y="1415156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473500" y="1419388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3642837" y="1415156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5852629" y="1406688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6060060" y="1406688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6216696" y="1410920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6381799" y="1406688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0854" y="2524289"/>
            <a:ext cx="294184" cy="1878381"/>
            <a:chOff x="5721384" y="2422687"/>
            <a:chExt cx="294184" cy="1878381"/>
          </a:xfrm>
        </p:grpSpPr>
        <p:sp>
          <p:nvSpPr>
            <p:cNvPr id="20" name="Text Box 31"/>
            <p:cNvSpPr txBox="1">
              <a:spLocks noChangeArrowheads="1"/>
            </p:cNvSpPr>
            <p:nvPr/>
          </p:nvSpPr>
          <p:spPr bwMode="auto">
            <a:xfrm>
              <a:off x="5729854" y="2596256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" name="Text Box 31"/>
            <p:cNvSpPr txBox="1">
              <a:spLocks noChangeArrowheads="1"/>
            </p:cNvSpPr>
            <p:nvPr/>
          </p:nvSpPr>
          <p:spPr bwMode="auto">
            <a:xfrm>
              <a:off x="5731935" y="2422687"/>
              <a:ext cx="199635" cy="183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" name="Text Box 31"/>
            <p:cNvSpPr txBox="1">
              <a:spLocks noChangeArrowheads="1"/>
            </p:cNvSpPr>
            <p:nvPr/>
          </p:nvSpPr>
          <p:spPr bwMode="auto">
            <a:xfrm>
              <a:off x="5856853" y="3624861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5852619" y="3789864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5734087" y="2934924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" name="Text Box 31"/>
            <p:cNvSpPr txBox="1">
              <a:spLocks noChangeArrowheads="1"/>
            </p:cNvSpPr>
            <p:nvPr/>
          </p:nvSpPr>
          <p:spPr bwMode="auto">
            <a:xfrm>
              <a:off x="5727700" y="2764368"/>
              <a:ext cx="254074" cy="23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auto">
            <a:xfrm>
              <a:off x="5729853" y="3955158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5852618" y="4120164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5742553" y="3100024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5738319" y="3451391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5746785" y="4124492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5729852" y="3790058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5721384" y="3627075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5852619" y="3959202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5725619" y="3269358"/>
              <a:ext cx="158715" cy="17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59172" y="2532753"/>
            <a:ext cx="294184" cy="1878381"/>
            <a:chOff x="5721384" y="2422687"/>
            <a:chExt cx="294184" cy="1878381"/>
          </a:xfrm>
        </p:grpSpPr>
        <p:grpSp>
          <p:nvGrpSpPr>
            <p:cNvPr id="37" name="Group 36"/>
            <p:cNvGrpSpPr/>
            <p:nvPr/>
          </p:nvGrpSpPr>
          <p:grpSpPr>
            <a:xfrm>
              <a:off x="5721384" y="2422687"/>
              <a:ext cx="294184" cy="1878381"/>
              <a:chOff x="5721384" y="2422687"/>
              <a:chExt cx="294184" cy="1878381"/>
            </a:xfrm>
          </p:grpSpPr>
          <p:sp>
            <p:nvSpPr>
              <p:cNvPr id="39" name="Text Box 31"/>
              <p:cNvSpPr txBox="1">
                <a:spLocks noChangeArrowheads="1"/>
              </p:cNvSpPr>
              <p:nvPr/>
            </p:nvSpPr>
            <p:spPr bwMode="auto">
              <a:xfrm>
                <a:off x="5729854" y="2596256"/>
                <a:ext cx="158715" cy="1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C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0" name="Text Box 31"/>
              <p:cNvSpPr txBox="1">
                <a:spLocks noChangeArrowheads="1"/>
              </p:cNvSpPr>
              <p:nvPr/>
            </p:nvSpPr>
            <p:spPr bwMode="auto">
              <a:xfrm>
                <a:off x="5731935" y="2422687"/>
                <a:ext cx="199635" cy="183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C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1" name="Text Box 31"/>
              <p:cNvSpPr txBox="1">
                <a:spLocks noChangeArrowheads="1"/>
              </p:cNvSpPr>
              <p:nvPr/>
            </p:nvSpPr>
            <p:spPr bwMode="auto">
              <a:xfrm>
                <a:off x="5856853" y="3628749"/>
                <a:ext cx="158715" cy="160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C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2" name="Text Box 31"/>
              <p:cNvSpPr txBox="1">
                <a:spLocks noChangeArrowheads="1"/>
              </p:cNvSpPr>
              <p:nvPr/>
            </p:nvSpPr>
            <p:spPr bwMode="auto">
              <a:xfrm>
                <a:off x="5852619" y="3789614"/>
                <a:ext cx="158715" cy="160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C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3" name="Text Box 31"/>
              <p:cNvSpPr txBox="1">
                <a:spLocks noChangeArrowheads="1"/>
              </p:cNvSpPr>
              <p:nvPr/>
            </p:nvSpPr>
            <p:spPr bwMode="auto">
              <a:xfrm>
                <a:off x="5734087" y="2934924"/>
                <a:ext cx="158715" cy="1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A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4" name="Text Box 31"/>
              <p:cNvSpPr txBox="1">
                <a:spLocks noChangeArrowheads="1"/>
              </p:cNvSpPr>
              <p:nvPr/>
            </p:nvSpPr>
            <p:spPr bwMode="auto">
              <a:xfrm>
                <a:off x="5727700" y="2764368"/>
                <a:ext cx="254074" cy="233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A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5" name="Text Box 31"/>
              <p:cNvSpPr txBox="1">
                <a:spLocks noChangeArrowheads="1"/>
              </p:cNvSpPr>
              <p:nvPr/>
            </p:nvSpPr>
            <p:spPr bwMode="auto">
              <a:xfrm>
                <a:off x="5729853" y="3955158"/>
                <a:ext cx="158715" cy="1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A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6" name="Text Box 31"/>
              <p:cNvSpPr txBox="1">
                <a:spLocks noChangeArrowheads="1"/>
              </p:cNvSpPr>
              <p:nvPr/>
            </p:nvSpPr>
            <p:spPr bwMode="auto">
              <a:xfrm>
                <a:off x="5852618" y="4124052"/>
                <a:ext cx="158715" cy="160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A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7" name="Text Box 31"/>
              <p:cNvSpPr txBox="1">
                <a:spLocks noChangeArrowheads="1"/>
              </p:cNvSpPr>
              <p:nvPr/>
            </p:nvSpPr>
            <p:spPr bwMode="auto">
              <a:xfrm>
                <a:off x="5742553" y="3100024"/>
                <a:ext cx="158715" cy="1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T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8" name="Text Box 31"/>
              <p:cNvSpPr txBox="1">
                <a:spLocks noChangeArrowheads="1"/>
              </p:cNvSpPr>
              <p:nvPr/>
            </p:nvSpPr>
            <p:spPr bwMode="auto">
              <a:xfrm>
                <a:off x="5738319" y="3451391"/>
                <a:ext cx="158715" cy="1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T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9" name="Text Box 31"/>
              <p:cNvSpPr txBox="1">
                <a:spLocks noChangeArrowheads="1"/>
              </p:cNvSpPr>
              <p:nvPr/>
            </p:nvSpPr>
            <p:spPr bwMode="auto">
              <a:xfrm>
                <a:off x="5746785" y="4124492"/>
                <a:ext cx="158715" cy="1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T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0" name="Text Box 31"/>
              <p:cNvSpPr txBox="1">
                <a:spLocks noChangeArrowheads="1"/>
              </p:cNvSpPr>
              <p:nvPr/>
            </p:nvSpPr>
            <p:spPr bwMode="auto">
              <a:xfrm>
                <a:off x="5729852" y="3790058"/>
                <a:ext cx="158715" cy="1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" name="Text Box 31"/>
              <p:cNvSpPr txBox="1">
                <a:spLocks noChangeArrowheads="1"/>
              </p:cNvSpPr>
              <p:nvPr/>
            </p:nvSpPr>
            <p:spPr bwMode="auto">
              <a:xfrm>
                <a:off x="5721384" y="3627075"/>
                <a:ext cx="158715" cy="1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" name="Text Box 31"/>
              <p:cNvSpPr txBox="1">
                <a:spLocks noChangeArrowheads="1"/>
              </p:cNvSpPr>
              <p:nvPr/>
            </p:nvSpPr>
            <p:spPr bwMode="auto">
              <a:xfrm>
                <a:off x="5852619" y="3958952"/>
                <a:ext cx="158715" cy="160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" name="Text Box 31"/>
              <p:cNvSpPr txBox="1">
                <a:spLocks noChangeArrowheads="1"/>
              </p:cNvSpPr>
              <p:nvPr/>
            </p:nvSpPr>
            <p:spPr bwMode="auto">
              <a:xfrm>
                <a:off x="5725619" y="3269358"/>
                <a:ext cx="158715" cy="176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0" hangingPunct="0"/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38" name="Text Box 31"/>
            <p:cNvSpPr txBox="1">
              <a:spLocks noChangeArrowheads="1"/>
            </p:cNvSpPr>
            <p:nvPr/>
          </p:nvSpPr>
          <p:spPr bwMode="auto">
            <a:xfrm>
              <a:off x="5852618" y="3451044"/>
              <a:ext cx="158715" cy="160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0" hangingPunct="0"/>
              <a:r>
                <a:rPr lang="en-US" sz="12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en-US" sz="1200" baseline="-250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6242100" y="3552891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6242100" y="3375284"/>
            <a:ext cx="175642" cy="1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3744434" y="2896822"/>
            <a:ext cx="497366" cy="21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dGTP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" name="Text Box 31"/>
          <p:cNvSpPr txBox="1">
            <a:spLocks noChangeArrowheads="1"/>
          </p:cNvSpPr>
          <p:nvPr/>
        </p:nvSpPr>
        <p:spPr bwMode="auto">
          <a:xfrm>
            <a:off x="6521503" y="2829088"/>
            <a:ext cx="497366" cy="21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dCTP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" name="Text Box 31"/>
          <p:cNvSpPr txBox="1">
            <a:spLocks noChangeArrowheads="1"/>
          </p:cNvSpPr>
          <p:nvPr/>
        </p:nvSpPr>
        <p:spPr bwMode="auto">
          <a:xfrm>
            <a:off x="6775504" y="3447156"/>
            <a:ext cx="497366" cy="21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PP</a:t>
            </a:r>
            <a:r>
              <a:rPr lang="en-US" sz="1200" baseline="-25000" dirty="0" err="1" smtClean="0">
                <a:solidFill>
                  <a:srgbClr val="000000"/>
                </a:solidFill>
                <a:latin typeface="Arial" charset="0"/>
              </a:rPr>
              <a:t>i</a:t>
            </a:r>
            <a:endParaRPr lang="en-US" sz="1200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3227969" y="4704454"/>
            <a:ext cx="4281965" cy="104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The process is repeated until every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fragment has a complete complementary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strand. The pattern of flashes reveals the</a:t>
            </a:r>
            <a:br>
              <a:rPr lang="en-US" sz="165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650" dirty="0" smtClean="0">
                <a:solidFill>
                  <a:srgbClr val="000000"/>
                </a:solidFill>
                <a:latin typeface="Arial" charset="0"/>
              </a:rPr>
              <a:t>sequence.</a:t>
            </a:r>
            <a:endParaRPr lang="en-US" sz="165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4dNextGenSequencing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612392"/>
            <a:ext cx="7223760" cy="348081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20.4d</a:t>
            </a:r>
            <a:endParaRPr lang="en-US" sz="1200" dirty="0"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1005469" y="1601422"/>
            <a:ext cx="908000" cy="26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FF6600"/>
                </a:solidFill>
                <a:latin typeface="Arial" charset="0"/>
              </a:rPr>
              <a:t>Results</a:t>
            </a:r>
            <a:endParaRPr lang="en-US" sz="18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1748366" y="2125133"/>
            <a:ext cx="241302" cy="626533"/>
          </a:xfrm>
          <a:prstGeom prst="leftBrace">
            <a:avLst>
              <a:gd name="adj1" fmla="val 35514"/>
              <a:gd name="adj2" fmla="val 51031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800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1094363" y="2249115"/>
            <a:ext cx="793705" cy="24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4-mer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1090131" y="2837548"/>
            <a:ext cx="721737" cy="25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3-mer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1090130" y="3464082"/>
            <a:ext cx="654004" cy="26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2-mer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1098595" y="4077917"/>
            <a:ext cx="645537" cy="28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1-mer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2588727" y="2164450"/>
            <a:ext cx="230673" cy="30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2605660" y="2439617"/>
            <a:ext cx="230673" cy="2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2588727" y="2735950"/>
            <a:ext cx="230673" cy="23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2592960" y="3006882"/>
            <a:ext cx="217974" cy="29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Left Brace 19"/>
          <p:cNvSpPr/>
          <p:nvPr/>
        </p:nvSpPr>
        <p:spPr bwMode="auto">
          <a:xfrm>
            <a:off x="1748366" y="2743200"/>
            <a:ext cx="241302" cy="618066"/>
          </a:xfrm>
          <a:prstGeom prst="leftBrace">
            <a:avLst>
              <a:gd name="adj1" fmla="val 35514"/>
              <a:gd name="adj2" fmla="val 51031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800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1" name="Left Brace 20"/>
          <p:cNvSpPr/>
          <p:nvPr/>
        </p:nvSpPr>
        <p:spPr bwMode="auto">
          <a:xfrm>
            <a:off x="1739899" y="3361267"/>
            <a:ext cx="241302" cy="601133"/>
          </a:xfrm>
          <a:prstGeom prst="leftBrace">
            <a:avLst>
              <a:gd name="adj1" fmla="val 35514"/>
              <a:gd name="adj2" fmla="val 51031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800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2" name="Left Brace 21"/>
          <p:cNvSpPr/>
          <p:nvPr/>
        </p:nvSpPr>
        <p:spPr bwMode="auto">
          <a:xfrm>
            <a:off x="1739899" y="3970867"/>
            <a:ext cx="241302" cy="592666"/>
          </a:xfrm>
          <a:prstGeom prst="leftBrace">
            <a:avLst>
              <a:gd name="adj1" fmla="val 35514"/>
              <a:gd name="adj2" fmla="val 51031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800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4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“third-generation sequencing,” the techniques used are even faster and less expensive than</a:t>
            </a:r>
            <a:br>
              <a:rPr lang="en-US" smtClean="0"/>
            </a:br>
            <a:r>
              <a:rPr lang="en-US" smtClean="0"/>
              <a:t>the previous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219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Making Multiple Copies of a Gene or Other DNA Segment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directly with specific genes, scientists prepare well-defined DNA segments in multiple identical copies by a process called </a:t>
            </a:r>
            <a:r>
              <a:rPr lang="en-US" b="1" dirty="0" smtClean="0"/>
              <a:t>DNA cloning</a:t>
            </a:r>
          </a:p>
          <a:p>
            <a:r>
              <a:rPr lang="en-US" b="1" dirty="0" smtClean="0"/>
              <a:t>Plasmids</a:t>
            </a:r>
            <a:r>
              <a:rPr lang="en-US" dirty="0" smtClean="0"/>
              <a:t> are small circular DNA molecules that replicate separately from the bacterial chromosome</a:t>
            </a:r>
          </a:p>
          <a:p>
            <a:r>
              <a:rPr lang="en-US" dirty="0" smtClean="0"/>
              <a:t>Researchers can insert DNA into plasmids to produce </a:t>
            </a:r>
            <a:r>
              <a:rPr lang="en-US" b="1" dirty="0" smtClean="0"/>
              <a:t>recombinant DNA</a:t>
            </a:r>
            <a:r>
              <a:rPr lang="en-US" dirty="0" smtClean="0"/>
              <a:t>, a molecule with</a:t>
            </a:r>
            <a:br>
              <a:rPr lang="en-US" dirty="0" smtClean="0"/>
            </a:br>
            <a:r>
              <a:rPr lang="en-US" dirty="0" smtClean="0"/>
              <a:t>DNA from two different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Reproduction of a recombinant plasmid in a bacterial cell results in cloning of the plasmid including the foreign DNA</a:t>
            </a:r>
          </a:p>
          <a:p>
            <a:r>
              <a:rPr lang="en-US" dirty="0" smtClean="0"/>
              <a:t>This results in the production of multiple copies of a single gene</a:t>
            </a:r>
          </a:p>
          <a:p>
            <a:r>
              <a:rPr lang="en-US" dirty="0" smtClean="0"/>
              <a:t>The production of multiple copies of a single gene is a type of DNA cloning called </a:t>
            </a:r>
            <a:r>
              <a:rPr lang="en-US" b="1" dirty="0" smtClean="0"/>
              <a:t>gene cloning</a:t>
            </a:r>
            <a:endParaRPr lang="en-US" b="1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7894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DNA Toolbox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Recently the genome sequences of two extinct species—Neanderthals and wooly mammoths—have been completed</a:t>
            </a:r>
          </a:p>
          <a:p>
            <a:r>
              <a:rPr lang="en-US" smtClean="0"/>
              <a:t>Advances in sequencing techniques make genome sequencing increasingly faster and</a:t>
            </a:r>
            <a:br>
              <a:rPr lang="en-US" smtClean="0"/>
            </a:br>
            <a:r>
              <a:rPr lang="en-US" smtClean="0"/>
              <a:t>less expensive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3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5_GeneCloningAndUs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4" y="134112"/>
            <a:ext cx="772363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20.5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3024763" y="128218"/>
            <a:ext cx="776770" cy="2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Bacterium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694166" y="1019767"/>
            <a:ext cx="588101" cy="1655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H="1">
            <a:off x="5427133" y="968967"/>
            <a:ext cx="140034" cy="360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4889832" y="1299167"/>
            <a:ext cx="139368" cy="978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2853267" y="782701"/>
            <a:ext cx="241632" cy="1655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3725334" y="765767"/>
            <a:ext cx="4566" cy="1740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H="1" flipV="1">
            <a:off x="3780367" y="3623734"/>
            <a:ext cx="334433" cy="592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4982966" y="3635967"/>
            <a:ext cx="240967" cy="1740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" name="Group 16"/>
          <p:cNvGrpSpPr/>
          <p:nvPr/>
        </p:nvGrpSpPr>
        <p:grpSpPr>
          <a:xfrm>
            <a:off x="3880474" y="4822041"/>
            <a:ext cx="206074" cy="185953"/>
            <a:chOff x="3880474" y="4822041"/>
            <a:chExt cx="206074" cy="185953"/>
          </a:xfrm>
        </p:grpSpPr>
        <p:sp>
          <p:nvSpPr>
            <p:cNvPr id="21" name="Oval 20"/>
            <p:cNvSpPr/>
            <p:nvPr/>
          </p:nvSpPr>
          <p:spPr bwMode="auto">
            <a:xfrm>
              <a:off x="3901640" y="4832913"/>
              <a:ext cx="175081" cy="175081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2" name="Text Box 31"/>
            <p:cNvSpPr txBox="1">
              <a:spLocks noChangeArrowheads="1"/>
            </p:cNvSpPr>
            <p:nvPr/>
          </p:nvSpPr>
          <p:spPr bwMode="auto">
            <a:xfrm>
              <a:off x="3880474" y="4822041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100" dirty="0" smtClean="0">
                  <a:solidFill>
                    <a:srgbClr val="FFFFFF"/>
                  </a:solidFill>
                  <a:latin typeface="Arial" charset="0"/>
                </a:rPr>
                <a:t>4</a:t>
              </a:r>
              <a:endParaRPr lang="en-US" sz="11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4680573" y="2902513"/>
            <a:ext cx="175081" cy="175081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4667873" y="2900107"/>
            <a:ext cx="206074" cy="160595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10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11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673600" y="1812142"/>
            <a:ext cx="204582" cy="185953"/>
            <a:chOff x="3890432" y="4822041"/>
            <a:chExt cx="204582" cy="185953"/>
          </a:xfrm>
        </p:grpSpPr>
        <p:sp>
          <p:nvSpPr>
            <p:cNvPr id="29" name="Oval 28"/>
            <p:cNvSpPr/>
            <p:nvPr/>
          </p:nvSpPr>
          <p:spPr bwMode="auto">
            <a:xfrm>
              <a:off x="3901640" y="4832913"/>
              <a:ext cx="175081" cy="175081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3890432" y="4822041"/>
              <a:ext cx="204582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100" dirty="0" smtClean="0">
                  <a:solidFill>
                    <a:srgbClr val="FFFFFF"/>
                  </a:solidFill>
                  <a:latin typeface="Arial" charset="0"/>
                </a:rPr>
                <a:t>2</a:t>
              </a:r>
              <a:endParaRPr lang="en-US" sz="11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13309" y="550609"/>
            <a:ext cx="206074" cy="185953"/>
            <a:chOff x="3880474" y="4822041"/>
            <a:chExt cx="206074" cy="185953"/>
          </a:xfrm>
        </p:grpSpPr>
        <p:sp>
          <p:nvSpPr>
            <p:cNvPr id="32" name="Oval 31"/>
            <p:cNvSpPr/>
            <p:nvPr/>
          </p:nvSpPr>
          <p:spPr bwMode="auto">
            <a:xfrm>
              <a:off x="3901640" y="4832913"/>
              <a:ext cx="175081" cy="175081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3880474" y="4822041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1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11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2169629" y="847884"/>
            <a:ext cx="963038" cy="3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Bacterial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chromosome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3439629" y="907149"/>
            <a:ext cx="776770" cy="2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Plasmid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4345563" y="543084"/>
            <a:ext cx="1030770" cy="37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Gene inserted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into plasmid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5056762" y="128218"/>
            <a:ext cx="1530304" cy="3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Cell containing gene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of interest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3270296" y="1347417"/>
            <a:ext cx="1073104" cy="39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Recombinant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DNA (plasmid)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5048298" y="1279683"/>
            <a:ext cx="590502" cy="37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Gene of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interest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6292895" y="1076482"/>
            <a:ext cx="1225504" cy="5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DNA of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chromosome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(“foreign” DNA)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4895896" y="1804617"/>
            <a:ext cx="1200104" cy="37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Plasmid put into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bacterial cell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3007829" y="2422684"/>
            <a:ext cx="971503" cy="36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Recombinant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bacterium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4904362" y="2888364"/>
            <a:ext cx="3325237" cy="43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Host cell grown in culture to form a clone of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cells containing the “cloned” gene of interest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3168699" y="3497949"/>
            <a:ext cx="590502" cy="37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Gene of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interest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5243032" y="3718081"/>
            <a:ext cx="1530302" cy="4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Protein expressed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from gene of interest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2694565" y="4226082"/>
            <a:ext cx="1403302" cy="26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Copies of gene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933497" y="4928816"/>
            <a:ext cx="1818169" cy="4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Gene for pest resistance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inserted into plants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5293831" y="4251481"/>
            <a:ext cx="1352502" cy="23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Protein harvested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4116965" y="4818749"/>
            <a:ext cx="1056169" cy="55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Basic research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and various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applications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6275965" y="4911882"/>
            <a:ext cx="1775835" cy="36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Human growth hormone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treats stunted growth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747232" y="5894015"/>
            <a:ext cx="1987502" cy="42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Gene used to alter bacteria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for cleaning up toxic waste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6267498" y="5902482"/>
            <a:ext cx="2139902" cy="44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Protein dissolves blood clots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in heart attack therapy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5aGeneCloningAndUs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34112"/>
            <a:ext cx="8144256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20.5a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1847898" y="111282"/>
            <a:ext cx="1191638" cy="2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Bacterium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905832" y="1603966"/>
            <a:ext cx="875968" cy="2333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4627365" y="2010366"/>
            <a:ext cx="232502" cy="1232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H="1">
            <a:off x="2904068" y="1210733"/>
            <a:ext cx="16932" cy="2878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583267" y="1239899"/>
            <a:ext cx="385565" cy="2587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4805165" y="5845766"/>
            <a:ext cx="334102" cy="2502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 flipV="1">
            <a:off x="2954867" y="5808133"/>
            <a:ext cx="478699" cy="968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44029" y="1355882"/>
            <a:ext cx="1487971" cy="57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Bacterial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chromosome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2482895" y="1432079"/>
            <a:ext cx="776770" cy="2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Plasmid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3846029" y="873283"/>
            <a:ext cx="1504904" cy="54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 inserted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into plasmid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4912828" y="119751"/>
            <a:ext cx="2216105" cy="5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 containing gene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of interest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2220428" y="2092484"/>
            <a:ext cx="1614971" cy="58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Recombinant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(plasmid)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2059564" y="5648481"/>
            <a:ext cx="903769" cy="54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 of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interest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6792431" y="1686080"/>
            <a:ext cx="1818172" cy="88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of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chromosome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(“foreign” DNA)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4684230" y="2812150"/>
            <a:ext cx="1843570" cy="54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Plasmid put into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bacterial cell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1830962" y="3853550"/>
            <a:ext cx="1504904" cy="62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Recombinant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bacterium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4675762" y="4522432"/>
            <a:ext cx="4265038" cy="8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Host cell grown in culture to form a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clone of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cells containing the “cloned”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 of interest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4895898" y="1999348"/>
            <a:ext cx="1022302" cy="58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 of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interest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2051099" y="5648480"/>
            <a:ext cx="1022302" cy="58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 of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interest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5192232" y="5978676"/>
            <a:ext cx="2649323" cy="64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Protein expressed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from gene of interest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518528" y="906205"/>
            <a:ext cx="248241" cy="259111"/>
            <a:chOff x="3518528" y="906205"/>
            <a:chExt cx="248241" cy="259111"/>
          </a:xfrm>
        </p:grpSpPr>
        <p:sp>
          <p:nvSpPr>
            <p:cNvPr id="45" name="Oval 44"/>
            <p:cNvSpPr/>
            <p:nvPr/>
          </p:nvSpPr>
          <p:spPr bwMode="auto">
            <a:xfrm>
              <a:off x="3518528" y="917075"/>
              <a:ext cx="248241" cy="248241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6" name="Text Box 31"/>
            <p:cNvSpPr txBox="1">
              <a:spLocks noChangeArrowheads="1"/>
            </p:cNvSpPr>
            <p:nvPr/>
          </p:nvSpPr>
          <p:spPr bwMode="auto">
            <a:xfrm>
              <a:off x="3529110" y="906205"/>
              <a:ext cx="224367" cy="23311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48" name="Oval 47"/>
          <p:cNvSpPr/>
          <p:nvPr/>
        </p:nvSpPr>
        <p:spPr bwMode="auto">
          <a:xfrm>
            <a:off x="4356728" y="2830540"/>
            <a:ext cx="248241" cy="248241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4375777" y="2819670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16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348261" y="4549274"/>
            <a:ext cx="248241" cy="248241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4367310" y="4538404"/>
            <a:ext cx="224367" cy="233119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16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5507567" y="1481667"/>
            <a:ext cx="194733" cy="58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200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5bGeneCloningAndUs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134112"/>
            <a:ext cx="6644640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20.5b</a:t>
            </a:r>
            <a:endParaRPr lang="en-US" sz="1200" dirty="0"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194632" y="604900"/>
            <a:ext cx="351035" cy="2671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3378200" y="592667"/>
            <a:ext cx="436366" cy="71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oup 8"/>
          <p:cNvGrpSpPr/>
          <p:nvPr/>
        </p:nvGrpSpPr>
        <p:grpSpPr>
          <a:xfrm>
            <a:off x="3543928" y="2413272"/>
            <a:ext cx="248241" cy="259111"/>
            <a:chOff x="3518528" y="906205"/>
            <a:chExt cx="248241" cy="259111"/>
          </a:xfrm>
        </p:grpSpPr>
        <p:sp>
          <p:nvSpPr>
            <p:cNvPr id="10" name="Oval 9"/>
            <p:cNvSpPr/>
            <p:nvPr/>
          </p:nvSpPr>
          <p:spPr bwMode="auto">
            <a:xfrm>
              <a:off x="3518528" y="917075"/>
              <a:ext cx="248241" cy="248241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1" name="Text Box 31"/>
            <p:cNvSpPr txBox="1">
              <a:spLocks noChangeArrowheads="1"/>
            </p:cNvSpPr>
            <p:nvPr/>
          </p:nvSpPr>
          <p:spPr bwMode="auto">
            <a:xfrm>
              <a:off x="3529110" y="906205"/>
              <a:ext cx="224367" cy="23311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4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2440565" y="407614"/>
            <a:ext cx="971501" cy="54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 of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interest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5573232" y="737812"/>
            <a:ext cx="2292301" cy="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Protein expressed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from gene of interest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1720898" y="1508282"/>
            <a:ext cx="1691170" cy="286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Copies of gene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1289098" y="3557215"/>
            <a:ext cx="2991274" cy="61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 for pest resistance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inserted into plants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5657897" y="1550613"/>
            <a:ext cx="2012903" cy="26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Protein harvested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3879899" y="2388815"/>
            <a:ext cx="1737622" cy="80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Basic research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and various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applications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4989032" y="3557213"/>
            <a:ext cx="2921625" cy="5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Human growth hormone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treats stunted growth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1576965" y="5716214"/>
            <a:ext cx="2258435" cy="87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 used to alter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bacteria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for cleaning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up toxic waste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5319231" y="5716213"/>
            <a:ext cx="2080636" cy="82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Protein dissolves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blood clots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 heart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attack therapy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8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plasmid used to clone a foreign gene is called a </a:t>
            </a:r>
            <a:r>
              <a:rPr lang="en-US" b="1" dirty="0" smtClean="0"/>
              <a:t>cloning vector</a:t>
            </a:r>
          </a:p>
          <a:p>
            <a:r>
              <a:rPr lang="en-US" dirty="0" smtClean="0"/>
              <a:t>Bacterial plasmids are widely used as cloning vectors because they are readily obtained, easily manipulated, easily introduced into bacterial cells, and once in the bacteria they multiply rapidly</a:t>
            </a:r>
          </a:p>
          <a:p>
            <a:r>
              <a:rPr lang="en-US" dirty="0" smtClean="0"/>
              <a:t>Gene cloning is useful for amplifying genes to produce a protein product for research, medical, or other purposes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12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Restriction Enzymes to Make a Recombinant DNA Plasmid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Bacterial </a:t>
            </a:r>
            <a:r>
              <a:rPr lang="en-US" b="1" dirty="0" smtClean="0"/>
              <a:t>restriction enzymes </a:t>
            </a:r>
            <a:r>
              <a:rPr lang="en-US" dirty="0" smtClean="0"/>
              <a:t>cut DNA molecules at specific DNA sequences called </a:t>
            </a:r>
            <a:r>
              <a:rPr lang="en-US" b="1" dirty="0" smtClean="0"/>
              <a:t>restriction sites</a:t>
            </a:r>
          </a:p>
          <a:p>
            <a:r>
              <a:rPr lang="en-US" dirty="0" smtClean="0"/>
              <a:t>A restriction enzyme usually makes many cuts, yielding </a:t>
            </a:r>
            <a:r>
              <a:rPr lang="en-US" b="1" dirty="0" smtClean="0"/>
              <a:t>restriction fragments</a:t>
            </a:r>
          </a:p>
          <a:p>
            <a:r>
              <a:rPr lang="en-US" dirty="0" smtClean="0"/>
              <a:t>The most useful restriction enzymes cut DNA</a:t>
            </a:r>
            <a:br>
              <a:rPr lang="en-US" dirty="0" smtClean="0"/>
            </a:br>
            <a:r>
              <a:rPr lang="en-US" dirty="0" smtClean="0"/>
              <a:t>in a staggered way, producing fragments with </a:t>
            </a:r>
            <a:r>
              <a:rPr lang="ja-JP" altLang="en-US" dirty="0" smtClean="0"/>
              <a:t>“</a:t>
            </a:r>
            <a:r>
              <a:rPr lang="en-US" altLang="ja-JP" b="1" dirty="0" smtClean="0"/>
              <a:t>sticky ends</a:t>
            </a:r>
            <a:r>
              <a:rPr lang="ja-JP" alt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Sticky ends can bond with complementary sticky ends of other fragments</a:t>
            </a:r>
          </a:p>
          <a:p>
            <a:r>
              <a:rPr lang="en-US" b="1" dirty="0" smtClean="0"/>
              <a:t>DNA ligase </a:t>
            </a:r>
            <a:r>
              <a:rPr lang="en-US" dirty="0" smtClean="0"/>
              <a:t>is an enzyme that seals the bonds between restriction fragments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3538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6_RecombinantDNA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04" y="140462"/>
            <a:ext cx="458419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20.6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3338034" y="306016"/>
            <a:ext cx="590500" cy="32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Bacterial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plasmid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>
            <a:stCxn id="8" idx="1"/>
          </p:cNvCxnSpPr>
          <p:nvPr/>
        </p:nvCxnSpPr>
        <p:spPr bwMode="auto">
          <a:xfrm>
            <a:off x="4520229" y="2523377"/>
            <a:ext cx="972" cy="1182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Left Brace 3"/>
          <p:cNvSpPr/>
          <p:nvPr/>
        </p:nvSpPr>
        <p:spPr bwMode="auto">
          <a:xfrm rot="5400000">
            <a:off x="4180415" y="920749"/>
            <a:ext cx="143933" cy="503767"/>
          </a:xfrm>
          <a:prstGeom prst="leftBrace">
            <a:avLst>
              <a:gd name="adj1" fmla="val 2859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 rot="16757452" flipV="1">
            <a:off x="4477996" y="2318263"/>
            <a:ext cx="100730" cy="310819"/>
          </a:xfrm>
          <a:prstGeom prst="leftBrace">
            <a:avLst>
              <a:gd name="adj1" fmla="val 2859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3812166" y="966417"/>
            <a:ext cx="963033" cy="17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Restriction site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3045934" y="1341067"/>
            <a:ext cx="344966" cy="17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2516767" y="1669150"/>
            <a:ext cx="1598034" cy="48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Restriction enzyme cuts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the sugar-phosphate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backbones at each arrow.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2975" y="1693607"/>
            <a:ext cx="206074" cy="160595"/>
            <a:chOff x="1327767" y="5829572"/>
            <a:chExt cx="206074" cy="160595"/>
          </a:xfrm>
        </p:grpSpPr>
        <p:sp>
          <p:nvSpPr>
            <p:cNvPr id="14" name="Oval 13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5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2516767" y="3057682"/>
            <a:ext cx="1598034" cy="48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Base pairing of sticky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ends produces various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combinations.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92975" y="3082139"/>
            <a:ext cx="206074" cy="160595"/>
            <a:chOff x="1327767" y="5829572"/>
            <a:chExt cx="206074" cy="160595"/>
          </a:xfrm>
        </p:grpSpPr>
        <p:sp>
          <p:nvSpPr>
            <p:cNvPr id="18" name="Oval 17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9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2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2516767" y="4463150"/>
            <a:ext cx="1598034" cy="48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DNA ligase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seals the strands.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292975" y="4487607"/>
            <a:ext cx="206074" cy="160595"/>
            <a:chOff x="1327767" y="5829572"/>
            <a:chExt cx="206074" cy="160595"/>
          </a:xfrm>
        </p:grpSpPr>
        <p:sp>
          <p:nvSpPr>
            <p:cNvPr id="22" name="Oval 21"/>
            <p:cNvSpPr/>
            <p:nvPr/>
          </p:nvSpPr>
          <p:spPr bwMode="auto">
            <a:xfrm>
              <a:off x="1374333" y="5844678"/>
              <a:ext cx="129364" cy="129364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1327767" y="5829572"/>
              <a:ext cx="206074" cy="160595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 smtClean="0">
                  <a:solidFill>
                    <a:srgbClr val="FFFFFF"/>
                  </a:solidFill>
                  <a:latin typeface="Arial" charset="0"/>
                </a:rPr>
                <a:t>3</a:t>
              </a:r>
              <a:endParaRPr lang="en-US" sz="9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4207984" y="2636467"/>
            <a:ext cx="694216" cy="17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Sticky end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4500084" y="3468316"/>
            <a:ext cx="2364266" cy="32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Fragment from different DNA molecule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cut by the same restriction enzyme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3471384" y="4363666"/>
            <a:ext cx="1621316" cy="22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One possible combination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3458684" y="5227266"/>
            <a:ext cx="1780066" cy="20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Recombinant DNA molecule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 rot="470234">
            <a:off x="4694512" y="2439305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 rot="21273966">
            <a:off x="3674884" y="2315331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 flipH="1">
            <a:off x="4982628" y="1541842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4" name="Text Box 31"/>
          <p:cNvSpPr txBox="1">
            <a:spLocks noChangeArrowheads="1"/>
          </p:cNvSpPr>
          <p:nvPr/>
        </p:nvSpPr>
        <p:spPr bwMode="auto">
          <a:xfrm rot="212824">
            <a:off x="5420227" y="3080958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 rot="592186">
            <a:off x="4814257" y="3139014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6" name="Text Box 31"/>
          <p:cNvSpPr txBox="1">
            <a:spLocks noChangeArrowheads="1"/>
          </p:cNvSpPr>
          <p:nvPr/>
        </p:nvSpPr>
        <p:spPr bwMode="auto">
          <a:xfrm flipH="1">
            <a:off x="3451372" y="1200755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7" name="Text Box 31"/>
          <p:cNvSpPr txBox="1">
            <a:spLocks noChangeArrowheads="1"/>
          </p:cNvSpPr>
          <p:nvPr/>
        </p:nvSpPr>
        <p:spPr bwMode="auto">
          <a:xfrm flipH="1">
            <a:off x="3171972" y="2267555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8" name="Text Box 31"/>
          <p:cNvSpPr txBox="1">
            <a:spLocks noChangeArrowheads="1"/>
          </p:cNvSpPr>
          <p:nvPr/>
        </p:nvSpPr>
        <p:spPr bwMode="auto">
          <a:xfrm flipH="1">
            <a:off x="4391174" y="2158696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9" name="Text Box 31"/>
          <p:cNvSpPr txBox="1">
            <a:spLocks noChangeArrowheads="1"/>
          </p:cNvSpPr>
          <p:nvPr/>
        </p:nvSpPr>
        <p:spPr bwMode="auto">
          <a:xfrm flipH="1">
            <a:off x="5211230" y="2612269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0" name="Text Box 31"/>
          <p:cNvSpPr txBox="1">
            <a:spLocks noChangeArrowheads="1"/>
          </p:cNvSpPr>
          <p:nvPr/>
        </p:nvSpPr>
        <p:spPr bwMode="auto">
          <a:xfrm flipH="1">
            <a:off x="4064601" y="2503411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1" name="Text Box 31"/>
          <p:cNvSpPr txBox="1">
            <a:spLocks noChangeArrowheads="1"/>
          </p:cNvSpPr>
          <p:nvPr/>
        </p:nvSpPr>
        <p:spPr bwMode="auto">
          <a:xfrm flipH="1">
            <a:off x="4518174" y="2866268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2" name="Text Box 31"/>
          <p:cNvSpPr txBox="1">
            <a:spLocks noChangeArrowheads="1"/>
          </p:cNvSpPr>
          <p:nvPr/>
        </p:nvSpPr>
        <p:spPr bwMode="auto">
          <a:xfrm flipH="1">
            <a:off x="5773659" y="3348878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3" name="Text Box 31"/>
          <p:cNvSpPr txBox="1">
            <a:spLocks noChangeArrowheads="1"/>
          </p:cNvSpPr>
          <p:nvPr/>
        </p:nvSpPr>
        <p:spPr bwMode="auto">
          <a:xfrm flipH="1">
            <a:off x="4986258" y="1200755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 flipH="1">
            <a:off x="3458631" y="1541840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 flipH="1">
            <a:off x="3730776" y="2194983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6" name="Text Box 31"/>
          <p:cNvSpPr txBox="1">
            <a:spLocks noChangeArrowheads="1"/>
          </p:cNvSpPr>
          <p:nvPr/>
        </p:nvSpPr>
        <p:spPr bwMode="auto">
          <a:xfrm flipH="1">
            <a:off x="3201003" y="2608640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7" name="Text Box 31"/>
          <p:cNvSpPr txBox="1">
            <a:spLocks noChangeArrowheads="1"/>
          </p:cNvSpPr>
          <p:nvPr/>
        </p:nvSpPr>
        <p:spPr bwMode="auto">
          <a:xfrm flipH="1">
            <a:off x="4666945" y="2546955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8" name="Text Box 31"/>
          <p:cNvSpPr txBox="1">
            <a:spLocks noChangeArrowheads="1"/>
          </p:cNvSpPr>
          <p:nvPr/>
        </p:nvSpPr>
        <p:spPr bwMode="auto">
          <a:xfrm flipH="1">
            <a:off x="5508773" y="2971497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9" name="Text Box 31"/>
          <p:cNvSpPr txBox="1">
            <a:spLocks noChangeArrowheads="1"/>
          </p:cNvSpPr>
          <p:nvPr/>
        </p:nvSpPr>
        <p:spPr bwMode="auto">
          <a:xfrm flipH="1">
            <a:off x="4793941" y="3243643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0" name="Text Box 31"/>
          <p:cNvSpPr txBox="1">
            <a:spLocks noChangeArrowheads="1"/>
          </p:cNvSpPr>
          <p:nvPr/>
        </p:nvSpPr>
        <p:spPr bwMode="auto">
          <a:xfrm flipH="1">
            <a:off x="5276547" y="2256669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1" name="Text Box 31"/>
          <p:cNvSpPr txBox="1">
            <a:spLocks noChangeArrowheads="1"/>
          </p:cNvSpPr>
          <p:nvPr/>
        </p:nvSpPr>
        <p:spPr bwMode="auto">
          <a:xfrm flipH="1">
            <a:off x="3567487" y="3885897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2" name="Text Box 31"/>
          <p:cNvSpPr txBox="1">
            <a:spLocks noChangeArrowheads="1"/>
          </p:cNvSpPr>
          <p:nvPr/>
        </p:nvSpPr>
        <p:spPr bwMode="auto">
          <a:xfrm flipH="1">
            <a:off x="3044975" y="4248755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3" name="Text Box 31"/>
          <p:cNvSpPr txBox="1">
            <a:spLocks noChangeArrowheads="1"/>
          </p:cNvSpPr>
          <p:nvPr/>
        </p:nvSpPr>
        <p:spPr bwMode="auto">
          <a:xfrm flipH="1">
            <a:off x="4053719" y="4245127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4" name="Text Box 31"/>
          <p:cNvSpPr txBox="1">
            <a:spLocks noChangeArrowheads="1"/>
          </p:cNvSpPr>
          <p:nvPr/>
        </p:nvSpPr>
        <p:spPr bwMode="auto">
          <a:xfrm flipH="1">
            <a:off x="4572604" y="3882268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 flipH="1">
            <a:off x="5047948" y="4248754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6" name="Text Box 31"/>
          <p:cNvSpPr txBox="1">
            <a:spLocks noChangeArrowheads="1"/>
          </p:cNvSpPr>
          <p:nvPr/>
        </p:nvSpPr>
        <p:spPr bwMode="auto">
          <a:xfrm flipH="1">
            <a:off x="5574090" y="3882270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 flipH="1">
            <a:off x="5545062" y="4861984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8" name="Text Box 31"/>
          <p:cNvSpPr txBox="1">
            <a:spLocks noChangeArrowheads="1"/>
          </p:cNvSpPr>
          <p:nvPr/>
        </p:nvSpPr>
        <p:spPr bwMode="auto">
          <a:xfrm flipH="1">
            <a:off x="3052234" y="5221212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9" name="Text Box 31"/>
          <p:cNvSpPr txBox="1">
            <a:spLocks noChangeArrowheads="1"/>
          </p:cNvSpPr>
          <p:nvPr/>
        </p:nvSpPr>
        <p:spPr bwMode="auto">
          <a:xfrm flipH="1">
            <a:off x="3041347" y="3885900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00" name="Text Box 31"/>
          <p:cNvSpPr txBox="1">
            <a:spLocks noChangeArrowheads="1"/>
          </p:cNvSpPr>
          <p:nvPr/>
        </p:nvSpPr>
        <p:spPr bwMode="auto">
          <a:xfrm flipH="1">
            <a:off x="3683608" y="3882268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01" name="Text Box 31"/>
          <p:cNvSpPr txBox="1">
            <a:spLocks noChangeArrowheads="1"/>
          </p:cNvSpPr>
          <p:nvPr/>
        </p:nvSpPr>
        <p:spPr bwMode="auto">
          <a:xfrm flipH="1">
            <a:off x="4685090" y="3885897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02" name="Text Box 31"/>
          <p:cNvSpPr txBox="1">
            <a:spLocks noChangeArrowheads="1"/>
          </p:cNvSpPr>
          <p:nvPr/>
        </p:nvSpPr>
        <p:spPr bwMode="auto">
          <a:xfrm flipH="1">
            <a:off x="4931830" y="4248753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03" name="Text Box 31"/>
          <p:cNvSpPr txBox="1">
            <a:spLocks noChangeArrowheads="1"/>
          </p:cNvSpPr>
          <p:nvPr/>
        </p:nvSpPr>
        <p:spPr bwMode="auto">
          <a:xfrm flipH="1">
            <a:off x="3937604" y="4248755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04" name="Text Box 31"/>
          <p:cNvSpPr txBox="1">
            <a:spLocks noChangeArrowheads="1"/>
          </p:cNvSpPr>
          <p:nvPr/>
        </p:nvSpPr>
        <p:spPr bwMode="auto">
          <a:xfrm flipH="1">
            <a:off x="5574089" y="4248755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05" name="Text Box 31"/>
          <p:cNvSpPr txBox="1">
            <a:spLocks noChangeArrowheads="1"/>
          </p:cNvSpPr>
          <p:nvPr/>
        </p:nvSpPr>
        <p:spPr bwMode="auto">
          <a:xfrm flipH="1">
            <a:off x="3048604" y="4861985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06" name="Text Box 31"/>
          <p:cNvSpPr txBox="1">
            <a:spLocks noChangeArrowheads="1"/>
          </p:cNvSpPr>
          <p:nvPr/>
        </p:nvSpPr>
        <p:spPr bwMode="auto">
          <a:xfrm flipH="1">
            <a:off x="5545061" y="5221212"/>
            <a:ext cx="137284" cy="1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08" name="Text Box 31"/>
          <p:cNvSpPr txBox="1">
            <a:spLocks noChangeArrowheads="1"/>
          </p:cNvSpPr>
          <p:nvPr/>
        </p:nvSpPr>
        <p:spPr bwMode="auto">
          <a:xfrm>
            <a:off x="3538817" y="4001718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9" name="Text Box 31"/>
          <p:cNvSpPr txBox="1">
            <a:spLocks noChangeArrowheads="1"/>
          </p:cNvSpPr>
          <p:nvPr/>
        </p:nvSpPr>
        <p:spPr bwMode="auto">
          <a:xfrm>
            <a:off x="3671262" y="4001116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0" name="Text Box 31"/>
          <p:cNvSpPr txBox="1">
            <a:spLocks noChangeArrowheads="1"/>
          </p:cNvSpPr>
          <p:nvPr/>
        </p:nvSpPr>
        <p:spPr bwMode="auto">
          <a:xfrm>
            <a:off x="3752301" y="4001116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1" name="Text Box 31"/>
          <p:cNvSpPr txBox="1">
            <a:spLocks noChangeArrowheads="1"/>
          </p:cNvSpPr>
          <p:nvPr/>
        </p:nvSpPr>
        <p:spPr bwMode="auto">
          <a:xfrm>
            <a:off x="3825783" y="4001719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" name="Text Box 31"/>
          <p:cNvSpPr txBox="1">
            <a:spLocks noChangeArrowheads="1"/>
          </p:cNvSpPr>
          <p:nvPr/>
        </p:nvSpPr>
        <p:spPr bwMode="auto">
          <a:xfrm>
            <a:off x="3904098" y="4002173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3" name="Text Box 31"/>
          <p:cNvSpPr txBox="1">
            <a:spLocks noChangeArrowheads="1"/>
          </p:cNvSpPr>
          <p:nvPr/>
        </p:nvSpPr>
        <p:spPr bwMode="auto">
          <a:xfrm>
            <a:off x="4029531" y="4001719"/>
            <a:ext cx="131234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4" name="Text Box 31"/>
          <p:cNvSpPr txBox="1">
            <a:spLocks noChangeArrowheads="1"/>
          </p:cNvSpPr>
          <p:nvPr/>
        </p:nvSpPr>
        <p:spPr bwMode="auto">
          <a:xfrm>
            <a:off x="5032574" y="4132339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5" name="Text Box 31"/>
          <p:cNvSpPr txBox="1">
            <a:spLocks noChangeArrowheads="1"/>
          </p:cNvSpPr>
          <p:nvPr/>
        </p:nvSpPr>
        <p:spPr bwMode="auto">
          <a:xfrm>
            <a:off x="4907999" y="4127505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6" name="Text Box 31"/>
          <p:cNvSpPr txBox="1">
            <a:spLocks noChangeArrowheads="1"/>
          </p:cNvSpPr>
          <p:nvPr/>
        </p:nvSpPr>
        <p:spPr bwMode="auto">
          <a:xfrm>
            <a:off x="4828170" y="4128712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7" name="Text Box 31"/>
          <p:cNvSpPr txBox="1">
            <a:spLocks noChangeArrowheads="1"/>
          </p:cNvSpPr>
          <p:nvPr/>
        </p:nvSpPr>
        <p:spPr bwMode="auto">
          <a:xfrm>
            <a:off x="4757110" y="4128708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" name="Text Box 31"/>
          <p:cNvSpPr txBox="1">
            <a:spLocks noChangeArrowheads="1"/>
          </p:cNvSpPr>
          <p:nvPr/>
        </p:nvSpPr>
        <p:spPr bwMode="auto">
          <a:xfrm>
            <a:off x="4687258" y="4128709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9" name="Text Box 31"/>
          <p:cNvSpPr txBox="1">
            <a:spLocks noChangeArrowheads="1"/>
          </p:cNvSpPr>
          <p:nvPr/>
        </p:nvSpPr>
        <p:spPr bwMode="auto">
          <a:xfrm>
            <a:off x="4544782" y="4129315"/>
            <a:ext cx="131234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1" name="Text Box 31"/>
          <p:cNvSpPr txBox="1">
            <a:spLocks noChangeArrowheads="1"/>
          </p:cNvSpPr>
          <p:nvPr/>
        </p:nvSpPr>
        <p:spPr bwMode="auto">
          <a:xfrm>
            <a:off x="4546351" y="4001719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2" name="Text Box 31"/>
          <p:cNvSpPr txBox="1">
            <a:spLocks noChangeArrowheads="1"/>
          </p:cNvSpPr>
          <p:nvPr/>
        </p:nvSpPr>
        <p:spPr bwMode="auto">
          <a:xfrm>
            <a:off x="4683029" y="4001114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3" name="Text Box 31"/>
          <p:cNvSpPr txBox="1">
            <a:spLocks noChangeArrowheads="1"/>
          </p:cNvSpPr>
          <p:nvPr/>
        </p:nvSpPr>
        <p:spPr bwMode="auto">
          <a:xfrm>
            <a:off x="4764068" y="4001114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4" name="Text Box 31"/>
          <p:cNvSpPr txBox="1">
            <a:spLocks noChangeArrowheads="1"/>
          </p:cNvSpPr>
          <p:nvPr/>
        </p:nvSpPr>
        <p:spPr bwMode="auto">
          <a:xfrm>
            <a:off x="4841783" y="4001717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5" name="Text Box 31"/>
          <p:cNvSpPr txBox="1">
            <a:spLocks noChangeArrowheads="1"/>
          </p:cNvSpPr>
          <p:nvPr/>
        </p:nvSpPr>
        <p:spPr bwMode="auto">
          <a:xfrm>
            <a:off x="4915865" y="4001113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6" name="Text Box 31"/>
          <p:cNvSpPr txBox="1">
            <a:spLocks noChangeArrowheads="1"/>
          </p:cNvSpPr>
          <p:nvPr/>
        </p:nvSpPr>
        <p:spPr bwMode="auto">
          <a:xfrm>
            <a:off x="5041299" y="4001719"/>
            <a:ext cx="131234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7" name="Text Box 31"/>
          <p:cNvSpPr txBox="1">
            <a:spLocks noChangeArrowheads="1"/>
          </p:cNvSpPr>
          <p:nvPr/>
        </p:nvSpPr>
        <p:spPr bwMode="auto">
          <a:xfrm>
            <a:off x="4029276" y="4127047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8" name="Text Box 31"/>
          <p:cNvSpPr txBox="1">
            <a:spLocks noChangeArrowheads="1"/>
          </p:cNvSpPr>
          <p:nvPr/>
        </p:nvSpPr>
        <p:spPr bwMode="auto">
          <a:xfrm>
            <a:off x="3900464" y="4127504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9" name="Text Box 31"/>
          <p:cNvSpPr txBox="1">
            <a:spLocks noChangeArrowheads="1"/>
          </p:cNvSpPr>
          <p:nvPr/>
        </p:nvSpPr>
        <p:spPr bwMode="auto">
          <a:xfrm>
            <a:off x="3812169" y="4128711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A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0" name="Text Box 31"/>
          <p:cNvSpPr txBox="1">
            <a:spLocks noChangeArrowheads="1"/>
          </p:cNvSpPr>
          <p:nvPr/>
        </p:nvSpPr>
        <p:spPr bwMode="auto">
          <a:xfrm>
            <a:off x="3745342" y="4128707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1" name="Text Box 31"/>
          <p:cNvSpPr txBox="1">
            <a:spLocks noChangeArrowheads="1"/>
          </p:cNvSpPr>
          <p:nvPr/>
        </p:nvSpPr>
        <p:spPr bwMode="auto">
          <a:xfrm>
            <a:off x="3675490" y="4127650"/>
            <a:ext cx="124831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2" name="Text Box 31"/>
          <p:cNvSpPr txBox="1">
            <a:spLocks noChangeArrowheads="1"/>
          </p:cNvSpPr>
          <p:nvPr/>
        </p:nvSpPr>
        <p:spPr bwMode="auto">
          <a:xfrm>
            <a:off x="3541484" y="4125081"/>
            <a:ext cx="131234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" name="Text Box 31"/>
          <p:cNvSpPr txBox="1">
            <a:spLocks noChangeArrowheads="1"/>
          </p:cNvSpPr>
          <p:nvPr/>
        </p:nvSpPr>
        <p:spPr bwMode="auto">
          <a:xfrm>
            <a:off x="3094620" y="6099333"/>
            <a:ext cx="825449" cy="34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Recombinant 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plasmid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4" name="Text Box 31"/>
          <p:cNvSpPr txBox="1">
            <a:spLocks noChangeArrowheads="1"/>
          </p:cNvSpPr>
          <p:nvPr/>
        </p:nvSpPr>
        <p:spPr bwMode="auto">
          <a:xfrm>
            <a:off x="4014813" y="1312032"/>
            <a:ext cx="502153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kern="0" spc="90" dirty="0" smtClean="0">
                <a:solidFill>
                  <a:srgbClr val="000000"/>
                </a:solidFill>
                <a:latin typeface="Arial" charset="0"/>
              </a:rPr>
              <a:t>GAATTC</a:t>
            </a:r>
            <a:endParaRPr lang="en-US" sz="800" kern="0" spc="9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5" name="Text Box 31"/>
          <p:cNvSpPr txBox="1">
            <a:spLocks noChangeArrowheads="1"/>
          </p:cNvSpPr>
          <p:nvPr/>
        </p:nvSpPr>
        <p:spPr bwMode="auto">
          <a:xfrm>
            <a:off x="4022200" y="1434800"/>
            <a:ext cx="502153" cy="11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kern="0" spc="90" dirty="0" smtClean="0">
                <a:solidFill>
                  <a:srgbClr val="000000"/>
                </a:solidFill>
                <a:latin typeface="Arial" charset="0"/>
              </a:rPr>
              <a:t>CTTAAG</a:t>
            </a:r>
            <a:endParaRPr lang="en-US" sz="800" kern="0" spc="9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6" name="Text Box 31"/>
          <p:cNvSpPr txBox="1">
            <a:spLocks noChangeArrowheads="1"/>
          </p:cNvSpPr>
          <p:nvPr/>
        </p:nvSpPr>
        <p:spPr bwMode="auto">
          <a:xfrm rot="21205928">
            <a:off x="3721291" y="2413298"/>
            <a:ext cx="418301" cy="10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kern="0" spc="90" dirty="0" smtClean="0">
                <a:solidFill>
                  <a:srgbClr val="000000"/>
                </a:solidFill>
                <a:latin typeface="Arial" charset="0"/>
              </a:rPr>
              <a:t>CTTAA</a:t>
            </a:r>
            <a:endParaRPr lang="en-US" sz="800" kern="0" spc="9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7" name="Text Box 31"/>
          <p:cNvSpPr txBox="1">
            <a:spLocks noChangeArrowheads="1"/>
          </p:cNvSpPr>
          <p:nvPr/>
        </p:nvSpPr>
        <p:spPr bwMode="auto">
          <a:xfrm rot="384752">
            <a:off x="4412746" y="2302632"/>
            <a:ext cx="413254" cy="12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kern="0" spc="90" dirty="0" smtClean="0">
                <a:solidFill>
                  <a:srgbClr val="000000"/>
                </a:solidFill>
                <a:latin typeface="Arial" charset="0"/>
              </a:rPr>
              <a:t>AATTC</a:t>
            </a:r>
            <a:endParaRPr lang="en-US" sz="800" kern="0" spc="9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8" name="Text Box 31"/>
          <p:cNvSpPr txBox="1">
            <a:spLocks noChangeArrowheads="1"/>
          </p:cNvSpPr>
          <p:nvPr/>
        </p:nvSpPr>
        <p:spPr bwMode="auto">
          <a:xfrm rot="349580">
            <a:off x="4531279" y="3001133"/>
            <a:ext cx="413254" cy="12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kern="0" spc="90" dirty="0" smtClean="0">
                <a:solidFill>
                  <a:srgbClr val="000000"/>
                </a:solidFill>
                <a:latin typeface="Arial" charset="0"/>
              </a:rPr>
              <a:t>AATTC</a:t>
            </a:r>
            <a:endParaRPr lang="en-US" sz="800" kern="0" spc="9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9" name="Text Box 31"/>
          <p:cNvSpPr txBox="1">
            <a:spLocks noChangeArrowheads="1"/>
          </p:cNvSpPr>
          <p:nvPr/>
        </p:nvSpPr>
        <p:spPr bwMode="auto">
          <a:xfrm rot="321352">
            <a:off x="5435789" y="3217632"/>
            <a:ext cx="418301" cy="10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800" kern="0" spc="90" dirty="0" smtClean="0">
                <a:solidFill>
                  <a:srgbClr val="000000"/>
                </a:solidFill>
                <a:latin typeface="Arial" charset="0"/>
              </a:rPr>
              <a:t>CTTAA</a:t>
            </a:r>
            <a:endParaRPr lang="en-US" sz="800" kern="0" spc="9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9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6aRecombinantDNA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0190"/>
            <a:ext cx="7315200" cy="621792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20.6a</a:t>
            </a:r>
            <a:endParaRPr lang="en-US" sz="1200" dirty="0">
              <a:latin typeface="Arial" charset="0"/>
            </a:endParaRPr>
          </a:p>
        </p:txBody>
      </p:sp>
      <p:cxnSp>
        <p:nvCxnSpPr>
          <p:cNvPr id="6" name="Straight Connector 5"/>
          <p:cNvCxnSpPr>
            <a:stCxn id="13" idx="1"/>
          </p:cNvCxnSpPr>
          <p:nvPr/>
        </p:nvCxnSpPr>
        <p:spPr bwMode="auto">
          <a:xfrm flipH="1">
            <a:off x="6223000" y="5822787"/>
            <a:ext cx="10876" cy="2139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3414236" y="610811"/>
            <a:ext cx="1394833" cy="70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Bacterial</a:t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plasmid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4489500" y="2160215"/>
            <a:ext cx="2224567" cy="35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Restriction site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1399168" y="3794280"/>
            <a:ext cx="3680832" cy="104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Restriction enzyme cuts</a:t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the sugar-phosphate</a:t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backbones at each arrow.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ight Brace 4"/>
          <p:cNvSpPr/>
          <p:nvPr/>
        </p:nvSpPr>
        <p:spPr bwMode="auto">
          <a:xfrm rot="16200000">
            <a:off x="5456767" y="2027765"/>
            <a:ext cx="287867" cy="1227671"/>
          </a:xfrm>
          <a:prstGeom prst="rightBrace">
            <a:avLst>
              <a:gd name="adj1" fmla="val 4362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3" name="Right Brace 12"/>
          <p:cNvSpPr/>
          <p:nvPr/>
        </p:nvSpPr>
        <p:spPr bwMode="auto">
          <a:xfrm rot="5827305">
            <a:off x="6107787" y="5325010"/>
            <a:ext cx="287867" cy="709908"/>
          </a:xfrm>
          <a:prstGeom prst="rightBrace">
            <a:avLst>
              <a:gd name="adj1" fmla="val 4362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2749600" y="3009000"/>
            <a:ext cx="721733" cy="42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 rot="21035877">
            <a:off x="4198607" y="5298622"/>
            <a:ext cx="356458" cy="28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flipH="1">
            <a:off x="3705375" y="2673958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 flipH="1">
            <a:off x="7278308" y="3478290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 flipH="1">
            <a:off x="3044975" y="516315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 flipH="1">
            <a:off x="5136242" y="5721957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 flipH="1">
            <a:off x="5898243" y="492609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 flipH="1">
            <a:off x="7820174" y="596749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 flipH="1">
            <a:off x="7286778" y="2673958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 flipH="1">
            <a:off x="3713846" y="3478290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 flipH="1">
            <a:off x="4348845" y="500229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 flipH="1">
            <a:off x="3121178" y="5975957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 flipH="1">
            <a:off x="7964112" y="515469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 flipH="1">
            <a:off x="6541711" y="584049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5458938" y="6048531"/>
            <a:ext cx="1763133" cy="3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Sticky end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 rot="263129">
            <a:off x="6591048" y="5574397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220" name="Group 9219"/>
          <p:cNvGrpSpPr/>
          <p:nvPr/>
        </p:nvGrpSpPr>
        <p:grpSpPr>
          <a:xfrm>
            <a:off x="986994" y="3818737"/>
            <a:ext cx="342274" cy="342079"/>
            <a:chOff x="343526" y="2548739"/>
            <a:chExt cx="342274" cy="342079"/>
          </a:xfrm>
        </p:grpSpPr>
        <p:sp>
          <p:nvSpPr>
            <p:cNvPr id="62" name="Oval 61"/>
            <p:cNvSpPr/>
            <p:nvPr/>
          </p:nvSpPr>
          <p:spPr bwMode="auto">
            <a:xfrm>
              <a:off x="343526" y="2551140"/>
              <a:ext cx="339678" cy="339678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63" name="Text Box 31"/>
            <p:cNvSpPr txBox="1">
              <a:spLocks noChangeArrowheads="1"/>
            </p:cNvSpPr>
            <p:nvPr/>
          </p:nvSpPr>
          <p:spPr bwMode="auto">
            <a:xfrm>
              <a:off x="345643" y="2548739"/>
              <a:ext cx="340157" cy="321462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20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20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54" name="Text Box 31"/>
          <p:cNvSpPr txBox="1">
            <a:spLocks noChangeArrowheads="1"/>
          </p:cNvSpPr>
          <p:nvPr/>
        </p:nvSpPr>
        <p:spPr bwMode="auto">
          <a:xfrm rot="21162194">
            <a:off x="4334937" y="5528734"/>
            <a:ext cx="999067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210" dirty="0" smtClean="0">
                <a:solidFill>
                  <a:srgbClr val="000000"/>
                </a:solidFill>
                <a:latin typeface="Arial" charset="0"/>
              </a:rPr>
              <a:t>CTTAA</a:t>
            </a:r>
            <a:endParaRPr lang="en-US" sz="1900" spc="21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 rot="381408">
            <a:off x="5952072" y="5266261"/>
            <a:ext cx="999067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210" dirty="0">
                <a:solidFill>
                  <a:srgbClr val="000000"/>
                </a:solidFill>
                <a:latin typeface="Arial" charset="0"/>
              </a:rPr>
              <a:t>AA</a:t>
            </a:r>
            <a:r>
              <a:rPr lang="en-US" sz="1900" spc="210" dirty="0" smtClean="0">
                <a:solidFill>
                  <a:srgbClr val="000000"/>
                </a:solidFill>
                <a:latin typeface="Arial" charset="0"/>
              </a:rPr>
              <a:t>TTC</a:t>
            </a:r>
            <a:endParaRPr lang="en-US" sz="1900" spc="21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5011726" y="3214293"/>
            <a:ext cx="1180111" cy="29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280" dirty="0" smtClean="0">
                <a:solidFill>
                  <a:srgbClr val="000000"/>
                </a:solidFill>
                <a:latin typeface="Arial" charset="0"/>
              </a:rPr>
              <a:t>CTTAAG</a:t>
            </a:r>
            <a:endParaRPr lang="en-US" sz="1900" spc="28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" name="Text Box 31"/>
          <p:cNvSpPr txBox="1">
            <a:spLocks noChangeArrowheads="1"/>
          </p:cNvSpPr>
          <p:nvPr/>
        </p:nvSpPr>
        <p:spPr bwMode="auto">
          <a:xfrm>
            <a:off x="4987521" y="2937562"/>
            <a:ext cx="1144241" cy="27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300" dirty="0" smtClean="0">
                <a:solidFill>
                  <a:srgbClr val="000000"/>
                </a:solidFill>
                <a:latin typeface="Arial" charset="0"/>
              </a:rPr>
              <a:t>GAATTC</a:t>
            </a:r>
            <a:endParaRPr lang="en-US" sz="1900" spc="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6bRecombinantDNA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399288"/>
            <a:ext cx="8546592" cy="5907024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20.6b</a:t>
            </a:r>
            <a:endParaRPr lang="en-US" sz="1200" dirty="0"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3526" y="2551140"/>
            <a:ext cx="339678" cy="339678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345643" y="2540272"/>
            <a:ext cx="340157" cy="321462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00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lang="en-US" sz="20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10" name="Straight Connector 9"/>
          <p:cNvCxnSpPr>
            <a:stCxn id="11" idx="1"/>
          </p:cNvCxnSpPr>
          <p:nvPr/>
        </p:nvCxnSpPr>
        <p:spPr bwMode="auto">
          <a:xfrm flipH="1">
            <a:off x="5436659" y="1284654"/>
            <a:ext cx="10876" cy="2139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ight Brace 10"/>
          <p:cNvSpPr/>
          <p:nvPr/>
        </p:nvSpPr>
        <p:spPr bwMode="auto">
          <a:xfrm rot="5827305">
            <a:off x="5321446" y="786877"/>
            <a:ext cx="287867" cy="709908"/>
          </a:xfrm>
          <a:prstGeom prst="rightBrace">
            <a:avLst>
              <a:gd name="adj1" fmla="val 4362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 rot="21285285">
            <a:off x="3418616" y="750964"/>
            <a:ext cx="356458" cy="28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 flipH="1">
            <a:off x="2274509" y="625023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 flipH="1">
            <a:off x="4365776" y="1183824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 flipH="1">
            <a:off x="5110843" y="387958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 flipH="1">
            <a:off x="7049708" y="1429358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 flipH="1">
            <a:off x="3578379" y="464158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 flipH="1">
            <a:off x="2367646" y="1429357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 flipH="1">
            <a:off x="7176712" y="616558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 flipH="1">
            <a:off x="5754311" y="1285424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4688472" y="1510398"/>
            <a:ext cx="1763133" cy="3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Sticky end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 rot="263129">
            <a:off x="5803648" y="1036264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 flipH="1">
            <a:off x="3214314" y="468055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 flipH="1">
            <a:off x="6042180" y="2911023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 flipH="1">
            <a:off x="7710114" y="225909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 flipH="1">
            <a:off x="1995113" y="5527222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 flipH="1">
            <a:off x="4340378" y="5527223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 flipH="1">
            <a:off x="5542647" y="468055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 flipH="1">
            <a:off x="7862512" y="468055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 flipH="1">
            <a:off x="6626380" y="551875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 flipH="1">
            <a:off x="5398710" y="2013557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 flipH="1">
            <a:off x="8319710" y="315655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 flipH="1">
            <a:off x="1986644" y="4672089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 flipH="1">
            <a:off x="3468312" y="4680554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 flipH="1">
            <a:off x="5796645" y="4697489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 flipH="1">
            <a:off x="4077912" y="552722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 flipH="1">
            <a:off x="6380845" y="5518754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 flipH="1">
            <a:off x="7862511" y="551028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755699" y="2498882"/>
            <a:ext cx="3223633" cy="116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Base pairing of sticky</a:t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ends produces various</a:t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combinations.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253617" y="3425982"/>
            <a:ext cx="3619449" cy="116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Fragment from different </a:t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DNA molecule cut by the </a:t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same restriction enzyme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2921051" y="5887665"/>
            <a:ext cx="3793017" cy="47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One possible combination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 rot="263129">
            <a:off x="6091513" y="2653398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" name="Text Box 31"/>
          <p:cNvSpPr txBox="1">
            <a:spLocks noChangeArrowheads="1"/>
          </p:cNvSpPr>
          <p:nvPr/>
        </p:nvSpPr>
        <p:spPr bwMode="auto">
          <a:xfrm rot="416634">
            <a:off x="7481258" y="2525797"/>
            <a:ext cx="341937" cy="30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6" name="Text Box 31"/>
          <p:cNvSpPr txBox="1">
            <a:spLocks noChangeArrowheads="1"/>
          </p:cNvSpPr>
          <p:nvPr/>
        </p:nvSpPr>
        <p:spPr bwMode="auto">
          <a:xfrm>
            <a:off x="3136648" y="4964800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224265" y="4964802"/>
            <a:ext cx="390068" cy="30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4279648" y="5252666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3102433" y="5252667"/>
            <a:ext cx="390068" cy="30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0" name="Text Box 31"/>
          <p:cNvSpPr txBox="1">
            <a:spLocks noChangeArrowheads="1"/>
          </p:cNvSpPr>
          <p:nvPr/>
        </p:nvSpPr>
        <p:spPr bwMode="auto">
          <a:xfrm>
            <a:off x="5477681" y="4964802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6565298" y="4964804"/>
            <a:ext cx="390068" cy="30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6" name="Text Box 31"/>
          <p:cNvSpPr txBox="1">
            <a:spLocks noChangeArrowheads="1"/>
          </p:cNvSpPr>
          <p:nvPr/>
        </p:nvSpPr>
        <p:spPr bwMode="auto">
          <a:xfrm>
            <a:off x="6616450" y="5256899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1" name="Text Box 31"/>
          <p:cNvSpPr txBox="1">
            <a:spLocks noChangeArrowheads="1"/>
          </p:cNvSpPr>
          <p:nvPr/>
        </p:nvSpPr>
        <p:spPr bwMode="auto">
          <a:xfrm>
            <a:off x="5430769" y="5256900"/>
            <a:ext cx="390068" cy="30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3492410" y="4959964"/>
            <a:ext cx="817127" cy="30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80" dirty="0" smtClean="0">
                <a:solidFill>
                  <a:srgbClr val="000000"/>
                </a:solidFill>
                <a:latin typeface="Arial" charset="0"/>
              </a:rPr>
              <a:t>AATT</a:t>
            </a:r>
            <a:endParaRPr lang="en-US" sz="1900" spc="18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6" name="Text Box 31"/>
          <p:cNvSpPr txBox="1">
            <a:spLocks noChangeArrowheads="1"/>
          </p:cNvSpPr>
          <p:nvPr/>
        </p:nvSpPr>
        <p:spPr bwMode="auto">
          <a:xfrm>
            <a:off x="5854608" y="4959963"/>
            <a:ext cx="817127" cy="30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80" dirty="0" smtClean="0">
                <a:solidFill>
                  <a:srgbClr val="000000"/>
                </a:solidFill>
                <a:latin typeface="Arial" charset="0"/>
              </a:rPr>
              <a:t>AATT</a:t>
            </a:r>
            <a:endParaRPr lang="en-US" sz="1900" spc="18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7" name="Text Box 31"/>
          <p:cNvSpPr txBox="1">
            <a:spLocks noChangeArrowheads="1"/>
          </p:cNvSpPr>
          <p:nvPr/>
        </p:nvSpPr>
        <p:spPr bwMode="auto">
          <a:xfrm>
            <a:off x="5837673" y="5256296"/>
            <a:ext cx="817127" cy="30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80" dirty="0">
                <a:solidFill>
                  <a:srgbClr val="000000"/>
                </a:solidFill>
                <a:latin typeface="Arial" charset="0"/>
              </a:rPr>
              <a:t>TTAA</a:t>
            </a:r>
          </a:p>
        </p:txBody>
      </p:sp>
      <p:sp>
        <p:nvSpPr>
          <p:cNvPr id="88" name="Text Box 31"/>
          <p:cNvSpPr txBox="1">
            <a:spLocks noChangeArrowheads="1"/>
          </p:cNvSpPr>
          <p:nvPr/>
        </p:nvSpPr>
        <p:spPr bwMode="auto">
          <a:xfrm>
            <a:off x="3500877" y="5256297"/>
            <a:ext cx="817127" cy="30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80" dirty="0">
                <a:solidFill>
                  <a:srgbClr val="000000"/>
                </a:solidFill>
                <a:latin typeface="Arial" charset="0"/>
              </a:rPr>
              <a:t>TTAA</a:t>
            </a:r>
          </a:p>
        </p:txBody>
      </p:sp>
      <p:sp>
        <p:nvSpPr>
          <p:cNvPr id="89" name="Text Box 31"/>
          <p:cNvSpPr txBox="1">
            <a:spLocks noChangeArrowheads="1"/>
          </p:cNvSpPr>
          <p:nvPr/>
        </p:nvSpPr>
        <p:spPr bwMode="auto">
          <a:xfrm rot="21162194">
            <a:off x="3556002" y="982134"/>
            <a:ext cx="999067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210" dirty="0" smtClean="0">
                <a:solidFill>
                  <a:srgbClr val="000000"/>
                </a:solidFill>
                <a:latin typeface="Arial" charset="0"/>
              </a:rPr>
              <a:t>CTTAA</a:t>
            </a:r>
            <a:endParaRPr lang="en-US" sz="1900" spc="21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" name="Text Box 31"/>
          <p:cNvSpPr txBox="1">
            <a:spLocks noChangeArrowheads="1"/>
          </p:cNvSpPr>
          <p:nvPr/>
        </p:nvSpPr>
        <p:spPr bwMode="auto">
          <a:xfrm rot="381419">
            <a:off x="7535335" y="2853265"/>
            <a:ext cx="999067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210" dirty="0" smtClean="0">
                <a:solidFill>
                  <a:srgbClr val="000000"/>
                </a:solidFill>
                <a:latin typeface="Arial" charset="0"/>
              </a:rPr>
              <a:t>CTTAA</a:t>
            </a:r>
            <a:endParaRPr lang="en-US" sz="1900" spc="21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4" name="Text Box 31"/>
          <p:cNvSpPr txBox="1">
            <a:spLocks noChangeArrowheads="1"/>
          </p:cNvSpPr>
          <p:nvPr/>
        </p:nvSpPr>
        <p:spPr bwMode="auto">
          <a:xfrm rot="381408">
            <a:off x="5452536" y="2336795"/>
            <a:ext cx="999067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210" dirty="0">
                <a:solidFill>
                  <a:srgbClr val="000000"/>
                </a:solidFill>
                <a:latin typeface="Arial" charset="0"/>
              </a:rPr>
              <a:t>AA</a:t>
            </a:r>
            <a:r>
              <a:rPr lang="en-US" sz="1900" spc="210" dirty="0" smtClean="0">
                <a:solidFill>
                  <a:srgbClr val="000000"/>
                </a:solidFill>
                <a:latin typeface="Arial" charset="0"/>
              </a:rPr>
              <a:t>TTC</a:t>
            </a:r>
            <a:endParaRPr lang="en-US" sz="1900" spc="21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5" name="Text Box 31"/>
          <p:cNvSpPr txBox="1">
            <a:spLocks noChangeArrowheads="1"/>
          </p:cNvSpPr>
          <p:nvPr/>
        </p:nvSpPr>
        <p:spPr bwMode="auto">
          <a:xfrm rot="381408">
            <a:off x="5156203" y="719662"/>
            <a:ext cx="999067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210" dirty="0">
                <a:solidFill>
                  <a:srgbClr val="000000"/>
                </a:solidFill>
                <a:latin typeface="Arial" charset="0"/>
              </a:rPr>
              <a:t>AA</a:t>
            </a:r>
            <a:r>
              <a:rPr lang="en-US" sz="1900" spc="210" dirty="0" smtClean="0">
                <a:solidFill>
                  <a:srgbClr val="000000"/>
                </a:solidFill>
                <a:latin typeface="Arial" charset="0"/>
              </a:rPr>
              <a:t>TTC</a:t>
            </a:r>
            <a:endParaRPr lang="en-US" sz="1900" spc="21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6cRecombinantDNA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6888"/>
            <a:ext cx="7924800" cy="6211824"/>
          </a:xfrm>
          <a:prstGeom prst="rect">
            <a:avLst/>
          </a:prstGeom>
        </p:spPr>
      </p:pic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6227141" y="802830"/>
            <a:ext cx="817127" cy="30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80" dirty="0">
                <a:solidFill>
                  <a:srgbClr val="000000"/>
                </a:solidFill>
                <a:latin typeface="Arial" charset="0"/>
              </a:rPr>
              <a:t>TTAA</a:t>
            </a:r>
          </a:p>
        </p:txBody>
      </p:sp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20.6c</a:t>
            </a:r>
            <a:endParaRPr lang="en-US" sz="1200" dirty="0"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 flipH="1">
            <a:off x="3561449" y="22920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 flipH="1">
            <a:off x="2342248" y="1082222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 flipH="1">
            <a:off x="4687513" y="1082223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 flipH="1">
            <a:off x="5915182" y="22920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 flipH="1">
            <a:off x="8254097" y="22603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 flipH="1">
            <a:off x="7017965" y="107375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 flipH="1">
            <a:off x="2333779" y="227089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 flipH="1">
            <a:off x="3815447" y="229204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 flipH="1">
            <a:off x="6169180" y="230264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 flipH="1">
            <a:off x="4425047" y="108222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 flipH="1">
            <a:off x="6753380" y="1073754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 flipH="1">
            <a:off x="8257271" y="1071636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276653" y="1349528"/>
            <a:ext cx="3793017" cy="47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One possible combination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3486958" y="507100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3848010" y="506498"/>
            <a:ext cx="817127" cy="30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80" dirty="0" smtClean="0">
                <a:solidFill>
                  <a:srgbClr val="000000"/>
                </a:solidFill>
                <a:latin typeface="Arial" charset="0"/>
              </a:rPr>
              <a:t>AATT</a:t>
            </a:r>
            <a:endParaRPr lang="en-US" sz="1900" spc="18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4584100" y="507102"/>
            <a:ext cx="390068" cy="30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4636308" y="804491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3449568" y="804492"/>
            <a:ext cx="390068" cy="30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837516" y="510277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6960058" y="519804"/>
            <a:ext cx="390068" cy="30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6992160" y="808724"/>
            <a:ext cx="292351" cy="30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5800129" y="808725"/>
            <a:ext cx="390068" cy="30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3234320" y="3381529"/>
            <a:ext cx="4174014" cy="40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Recombinant DNA molecule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2413055" y="5447393"/>
            <a:ext cx="2040414" cy="81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Recombinant</a:t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plasmid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 flipH="1">
            <a:off x="8186364" y="2512029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 flipH="1">
            <a:off x="8189538" y="3357634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 flipH="1">
            <a:off x="2350715" y="3368221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 flipH="1">
            <a:off x="2350713" y="2521555"/>
            <a:ext cx="273961" cy="26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682194" y="1662140"/>
            <a:ext cx="339678" cy="339678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684311" y="1651272"/>
            <a:ext cx="340157" cy="321462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000" dirty="0" smtClean="0">
                <a:solidFill>
                  <a:srgbClr val="FFFFFF"/>
                </a:solidFill>
                <a:latin typeface="Arial" charset="0"/>
              </a:rPr>
              <a:t>3</a:t>
            </a:r>
            <a:endParaRPr lang="en-US" sz="20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1094367" y="1609882"/>
            <a:ext cx="3223633" cy="116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DNA ligase</a:t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seals the strands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6210208" y="506497"/>
            <a:ext cx="817127" cy="30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80" dirty="0" smtClean="0">
                <a:solidFill>
                  <a:srgbClr val="000000"/>
                </a:solidFill>
                <a:latin typeface="Arial" charset="0"/>
              </a:rPr>
              <a:t>AATT</a:t>
            </a:r>
            <a:endParaRPr lang="en-US" sz="1900" spc="18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" name="Text Box 31"/>
          <p:cNvSpPr txBox="1">
            <a:spLocks noChangeArrowheads="1"/>
          </p:cNvSpPr>
          <p:nvPr/>
        </p:nvSpPr>
        <p:spPr bwMode="auto">
          <a:xfrm>
            <a:off x="3864944" y="802831"/>
            <a:ext cx="817127" cy="30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80" dirty="0">
                <a:solidFill>
                  <a:srgbClr val="000000"/>
                </a:solidFill>
                <a:latin typeface="Arial" charset="0"/>
              </a:rPr>
              <a:t>TTAA</a:t>
            </a:r>
          </a:p>
        </p:txBody>
      </p:sp>
    </p:spTree>
    <p:extLst>
      <p:ext uri="{BB962C8B-B14F-4D97-AF65-F5344CB8AC3E}">
        <p14:creationId xmlns:p14="http://schemas.microsoft.com/office/powerpoint/2010/main" val="22273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Biotechnology</a:t>
            </a:r>
            <a:r>
              <a:rPr lang="en-US" dirty="0" smtClean="0"/>
              <a:t> is the manipulation of organisms or their components to make useful products</a:t>
            </a:r>
          </a:p>
          <a:p>
            <a:r>
              <a:rPr lang="en-US" dirty="0" smtClean="0"/>
              <a:t>The applications of </a:t>
            </a:r>
            <a:r>
              <a:rPr lang="en-US" b="1" dirty="0" smtClean="0"/>
              <a:t>DNA technology</a:t>
            </a:r>
            <a:r>
              <a:rPr lang="en-US" dirty="0" smtClean="0"/>
              <a:t> affect everything from agriculture, to criminal law,</a:t>
            </a:r>
            <a:br>
              <a:rPr lang="en-US" dirty="0" smtClean="0"/>
            </a:br>
            <a:r>
              <a:rPr lang="en-US" dirty="0" smtClean="0"/>
              <a:t>to medical research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1287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Restriction Enzymes</a:t>
            </a:r>
          </a:p>
        </p:txBody>
      </p:sp>
      <p:pic>
        <p:nvPicPr>
          <p:cNvPr id="3" name="20_03RestrictionEnzymes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5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the recombinant plasmid, researchers might cut the products again using the same restriction enzyme</a:t>
            </a:r>
          </a:p>
          <a:p>
            <a:r>
              <a:rPr lang="en-US" dirty="0" smtClean="0"/>
              <a:t>To separate and visualize the fragments produced, </a:t>
            </a:r>
            <a:r>
              <a:rPr lang="en-US" b="1" dirty="0" smtClean="0"/>
              <a:t>gel electrophoresis </a:t>
            </a:r>
            <a:r>
              <a:rPr lang="en-US" dirty="0" smtClean="0"/>
              <a:t>would be carried out</a:t>
            </a:r>
          </a:p>
          <a:p>
            <a:r>
              <a:rPr lang="en-US" dirty="0" smtClean="0"/>
              <a:t>This technique uses a gel made of a polymer to separate a mixture of nucleic acids or proteins based on size, charge, or other physical properties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891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7_GelElectrophoresi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32" y="134112"/>
            <a:ext cx="4821936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20.7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5920362" y="585418"/>
            <a:ext cx="590505" cy="23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Anode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914298" y="1282233"/>
            <a:ext cx="579635" cy="3941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3027165" y="968967"/>
            <a:ext cx="317168" cy="1232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ight Brace 8"/>
          <p:cNvSpPr/>
          <p:nvPr/>
        </p:nvSpPr>
        <p:spPr bwMode="auto">
          <a:xfrm rot="2759993">
            <a:off x="4337529" y="1014346"/>
            <a:ext cx="153359" cy="566658"/>
          </a:xfrm>
          <a:prstGeom prst="rightBrace">
            <a:avLst>
              <a:gd name="adj1" fmla="val 22717"/>
              <a:gd name="adj2" fmla="val 41403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4345561" y="585417"/>
            <a:ext cx="768305" cy="21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Cathode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557227" y="1178085"/>
            <a:ext cx="488905" cy="21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Wells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6521495" y="1550618"/>
            <a:ext cx="395771" cy="19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Gel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2203495" y="162085"/>
            <a:ext cx="954571" cy="113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Mixture of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DNA </a:t>
            </a:r>
            <a:r>
              <a:rPr lang="en-US" sz="1500" dirty="0" err="1" smtClean="0">
                <a:solidFill>
                  <a:srgbClr val="000000"/>
                </a:solidFill>
                <a:latin typeface="Arial" charset="0"/>
              </a:rPr>
              <a:t>mol</a:t>
            </a: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-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err="1" smtClean="0">
                <a:solidFill>
                  <a:srgbClr val="000000"/>
                </a:solidFill>
                <a:latin typeface="Arial" charset="0"/>
              </a:rPr>
              <a:t>ecules</a:t>
            </a: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 of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different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sizes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2195030" y="1982420"/>
            <a:ext cx="4163438" cy="47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marL="287338" indent="-287338"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(a) Negatively charged DNA molecules move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toward the positive electrode.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056761" y="179019"/>
            <a:ext cx="759838" cy="43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Power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source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2211962" y="6080286"/>
            <a:ext cx="4815371" cy="50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marL="287338" indent="-287338"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(b) Shorter molecules are slowed down less than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longer ones, so they move faster through the gel.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2813097" y="5487616"/>
            <a:ext cx="2046772" cy="48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Restriction fragments</a:t>
            </a:r>
            <a:br>
              <a:rPr lang="en-US" sz="1500" dirty="0" smtClean="0">
                <a:solidFill>
                  <a:srgbClr val="FFFFFF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(size standards)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H="1">
            <a:off x="4123267" y="5083766"/>
            <a:ext cx="250098" cy="4365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ight Brace 11"/>
          <p:cNvSpPr/>
          <p:nvPr/>
        </p:nvSpPr>
        <p:spPr bwMode="auto">
          <a:xfrm rot="6373380">
            <a:off x="4301731" y="4652290"/>
            <a:ext cx="182388" cy="743510"/>
          </a:xfrm>
          <a:prstGeom prst="rightBrace">
            <a:avLst>
              <a:gd name="adj1" fmla="val 41992"/>
              <a:gd name="adj2" fmla="val 50000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3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Amplifying DNA: The Polymerase Chain Reaction (PCR) and Its Use in DNA Cloning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polymerase chain reaction</a:t>
            </a:r>
            <a:r>
              <a:rPr lang="en-US" dirty="0" smtClean="0"/>
              <a:t>, </a:t>
            </a:r>
            <a:r>
              <a:rPr lang="en-US" b="1" dirty="0" smtClean="0"/>
              <a:t>PCR</a:t>
            </a:r>
            <a:r>
              <a:rPr lang="en-US" dirty="0" smtClean="0"/>
              <a:t>, can produce many copies of a specific target segment of DNA</a:t>
            </a:r>
          </a:p>
          <a:p>
            <a:r>
              <a:rPr lang="en-US" dirty="0" smtClean="0"/>
              <a:t>A three-step cycle—heating, cooling, and replication—brings about a chain reaction that produces an exponentially growing population of identical DNA molecules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key to PCR is an unusual, heat-stable DNA polymerase called Taq polymerase</a:t>
            </a:r>
          </a:p>
          <a:p>
            <a:r>
              <a:rPr lang="en-US" smtClean="0"/>
              <a:t>PCR uses a pair of primers specific for the sequence to be amplified</a:t>
            </a:r>
          </a:p>
          <a:p>
            <a:r>
              <a:rPr lang="en-US" smtClean="0"/>
              <a:t>PCR amplification occasionally incorporates errors into the amplified strands and so cannot substitute for gene cloning in cells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8841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8_PCR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140462"/>
            <a:ext cx="4864608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20.8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5679062" y="394917"/>
            <a:ext cx="751371" cy="35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Target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sequence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643366" y="2425233"/>
            <a:ext cx="287534" cy="2629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5164999" y="3509433"/>
            <a:ext cx="778601" cy="799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5160766" y="2683933"/>
            <a:ext cx="765901" cy="1265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5749199" y="3509433"/>
            <a:ext cx="181701" cy="884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ight Brace 10"/>
          <p:cNvSpPr/>
          <p:nvPr/>
        </p:nvSpPr>
        <p:spPr bwMode="auto">
          <a:xfrm>
            <a:off x="5571068" y="304799"/>
            <a:ext cx="83486" cy="554568"/>
          </a:xfrm>
          <a:prstGeom prst="rightBrace">
            <a:avLst>
              <a:gd name="adj1" fmla="val 3556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3875661" y="847885"/>
            <a:ext cx="1073105" cy="18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Genomic  DNA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2207725" y="132452"/>
            <a:ext cx="768306" cy="18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2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3833326" y="1173855"/>
            <a:ext cx="1073105" cy="18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Denaturation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145661" y="132451"/>
            <a:ext cx="171406" cy="18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5734093" y="1825787"/>
            <a:ext cx="171406" cy="18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5488559" y="847886"/>
            <a:ext cx="171406" cy="18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917059" y="1165385"/>
            <a:ext cx="171406" cy="18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492796" y="136685"/>
            <a:ext cx="171406" cy="18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149894" y="843654"/>
            <a:ext cx="171406" cy="18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5738328" y="1161152"/>
            <a:ext cx="171406" cy="18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4925529" y="1830019"/>
            <a:ext cx="171406" cy="18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3837560" y="2058625"/>
            <a:ext cx="755607" cy="18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Annealing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3824859" y="3057689"/>
            <a:ext cx="1073105" cy="18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Extension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410931" y="2287219"/>
            <a:ext cx="878374" cy="77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Cycle 1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yields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2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molecules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5958459" y="2587787"/>
            <a:ext cx="577807" cy="17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Primers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962693" y="3392123"/>
            <a:ext cx="869907" cy="40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New</a:t>
            </a:r>
          </a:p>
          <a:p>
            <a:pPr eaLnBrk="0" hangingPunct="0"/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nucleotides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1075" y="1181371"/>
            <a:ext cx="224367" cy="211396"/>
            <a:chOff x="3601075" y="1181371"/>
            <a:chExt cx="224367" cy="211396"/>
          </a:xfrm>
        </p:grpSpPr>
        <p:sp>
          <p:nvSpPr>
            <p:cNvPr id="33" name="Oval 32"/>
            <p:cNvSpPr/>
            <p:nvPr/>
          </p:nvSpPr>
          <p:spPr bwMode="auto">
            <a:xfrm>
              <a:off x="3618012" y="1196476"/>
              <a:ext cx="175086" cy="17508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3601075" y="1181371"/>
              <a:ext cx="224367" cy="211396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2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12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01075" y="2061904"/>
            <a:ext cx="224367" cy="211396"/>
            <a:chOff x="3601075" y="1181371"/>
            <a:chExt cx="224367" cy="211396"/>
          </a:xfrm>
        </p:grpSpPr>
        <p:sp>
          <p:nvSpPr>
            <p:cNvPr id="36" name="Oval 35"/>
            <p:cNvSpPr/>
            <p:nvPr/>
          </p:nvSpPr>
          <p:spPr bwMode="auto">
            <a:xfrm>
              <a:off x="3618012" y="1196476"/>
              <a:ext cx="175086" cy="17508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3601075" y="1181371"/>
              <a:ext cx="224367" cy="211396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200" dirty="0" smtClean="0">
                  <a:solidFill>
                    <a:srgbClr val="FFFFFF"/>
                  </a:solidFill>
                  <a:latin typeface="Arial" charset="0"/>
                </a:rPr>
                <a:t>2</a:t>
              </a:r>
              <a:endParaRPr lang="en-US" sz="12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584142" y="3060971"/>
            <a:ext cx="224367" cy="211396"/>
            <a:chOff x="3601075" y="1181371"/>
            <a:chExt cx="224367" cy="211396"/>
          </a:xfrm>
        </p:grpSpPr>
        <p:sp>
          <p:nvSpPr>
            <p:cNvPr id="39" name="Oval 38"/>
            <p:cNvSpPr/>
            <p:nvPr/>
          </p:nvSpPr>
          <p:spPr bwMode="auto">
            <a:xfrm>
              <a:off x="3618012" y="1196476"/>
              <a:ext cx="175086" cy="17508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0" name="Text Box 31"/>
            <p:cNvSpPr txBox="1">
              <a:spLocks noChangeArrowheads="1"/>
            </p:cNvSpPr>
            <p:nvPr/>
          </p:nvSpPr>
          <p:spPr bwMode="auto">
            <a:xfrm>
              <a:off x="3601075" y="1181371"/>
              <a:ext cx="224367" cy="211396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200" dirty="0" smtClean="0">
                  <a:solidFill>
                    <a:srgbClr val="FFFFFF"/>
                  </a:solidFill>
                  <a:latin typeface="Arial" charset="0"/>
                </a:rPr>
                <a:t>3</a:t>
              </a:r>
              <a:endParaRPr lang="en-US" sz="12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41" name="Right Brace 40"/>
          <p:cNvSpPr/>
          <p:nvPr/>
        </p:nvSpPr>
        <p:spPr bwMode="auto">
          <a:xfrm rot="10800000">
            <a:off x="3462860" y="1071034"/>
            <a:ext cx="131235" cy="3086100"/>
          </a:xfrm>
          <a:prstGeom prst="rightBrace">
            <a:avLst>
              <a:gd name="adj1" fmla="val 3556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4" name="Right Brace 43"/>
          <p:cNvSpPr/>
          <p:nvPr/>
        </p:nvSpPr>
        <p:spPr bwMode="auto">
          <a:xfrm rot="10800000">
            <a:off x="3458624" y="4220632"/>
            <a:ext cx="131235" cy="1037167"/>
          </a:xfrm>
          <a:prstGeom prst="rightBrace">
            <a:avLst>
              <a:gd name="adj1" fmla="val 3556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5" name="Right Brace 44"/>
          <p:cNvSpPr/>
          <p:nvPr/>
        </p:nvSpPr>
        <p:spPr bwMode="auto">
          <a:xfrm rot="10800000">
            <a:off x="3462857" y="5321299"/>
            <a:ext cx="131235" cy="1037167"/>
          </a:xfrm>
          <a:prstGeom prst="rightBrace">
            <a:avLst>
              <a:gd name="adj1" fmla="val 3556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2406698" y="4425051"/>
            <a:ext cx="878374" cy="77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Cycle 2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yields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4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molecules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2250067" y="5347917"/>
            <a:ext cx="1200103" cy="106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Cycle 3 yields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8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molecules;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2 molecules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(in white boxes)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match target</a:t>
            </a:r>
            <a:br>
              <a:rPr lang="en-US" sz="1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sequence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2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PCR primers can be designed to include restriction sites that allow the product to be cloned into plasmid vectors</a:t>
            </a:r>
          </a:p>
          <a:p>
            <a:r>
              <a:rPr lang="en-US" smtClean="0"/>
              <a:t>The resulting clones are sequenced and</a:t>
            </a:r>
            <a:br>
              <a:rPr lang="en-US" smtClean="0"/>
            </a:br>
            <a:r>
              <a:rPr lang="en-US" smtClean="0"/>
              <a:t>error-free inserts selected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136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09GeneCloningMethod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37672"/>
            <a:ext cx="854659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20.9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118829" y="136685"/>
            <a:ext cx="2766438" cy="114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fragments obtained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by PCR with restriction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sites matching those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the cloning vector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5592565" y="1871133"/>
            <a:ext cx="397602" cy="37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4686631" y="5405500"/>
            <a:ext cx="410302" cy="4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H="1">
            <a:off x="4885267" y="181567"/>
            <a:ext cx="4565" cy="9614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653700" y="1891834"/>
            <a:ext cx="3900" cy="8428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982033" y="1485434"/>
            <a:ext cx="3900" cy="7243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4695099" y="5168434"/>
            <a:ext cx="1" cy="4703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27" idx="3"/>
          </p:cNvCxnSpPr>
          <p:nvPr/>
        </p:nvCxnSpPr>
        <p:spPr bwMode="auto">
          <a:xfrm>
            <a:off x="4885267" y="707577"/>
            <a:ext cx="423333" cy="12215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stCxn id="27" idx="3"/>
          </p:cNvCxnSpPr>
          <p:nvPr/>
        </p:nvCxnSpPr>
        <p:spPr bwMode="auto">
          <a:xfrm>
            <a:off x="4885267" y="707577"/>
            <a:ext cx="465666" cy="69789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3662167" y="2315167"/>
            <a:ext cx="367966" cy="258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6072761" y="1465951"/>
            <a:ext cx="2766438" cy="82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Cut with same restriction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enzyme used on cloning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vector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357763" y="1897750"/>
            <a:ext cx="3291371" cy="82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 gene that makes bacterial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cells resistant to an antibiotic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is present on the plasmid.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2914696" y="2947619"/>
            <a:ext cx="2012905" cy="62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Cloning vector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(bacterial plasmid)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186565" y="5132019"/>
            <a:ext cx="2436238" cy="54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Only cells that take up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 plasmid will survive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4345562" y="3608019"/>
            <a:ext cx="1530305" cy="32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Mix and ligate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539361" y="4386953"/>
            <a:ext cx="1530305" cy="56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Recombinant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plasmid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Cloning a Gene</a:t>
            </a:r>
          </a:p>
        </p:txBody>
      </p:sp>
      <p:pic>
        <p:nvPicPr>
          <p:cNvPr id="3" name="20_04CloningAGene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0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Expressing Cloned Eukaryotic Genes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After a gene has been cloned, its protein product can be produced in larger amounts for research</a:t>
            </a:r>
          </a:p>
          <a:p>
            <a:r>
              <a:rPr lang="en-US" smtClean="0"/>
              <a:t>Cloned genes can be expressed as protein in either bacterial or eukaryotic cells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68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20.1: DNA sequencing and DNA cloning are valuable tools for genetic engineering and biological inquiry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3" y="1704974"/>
            <a:ext cx="8499249" cy="4622535"/>
          </a:xfrm>
        </p:spPr>
        <p:txBody>
          <a:bodyPr/>
          <a:lstStyle/>
          <a:p>
            <a:r>
              <a:rPr lang="en-US" dirty="0" smtClean="0"/>
              <a:t>The complementarity of the two DNA strands is the basis for </a:t>
            </a:r>
            <a:r>
              <a:rPr lang="en-US" b="1" dirty="0" smtClean="0"/>
              <a:t>nucleic acid hybridization</a:t>
            </a:r>
            <a:r>
              <a:rPr lang="en-US" dirty="0" smtClean="0"/>
              <a:t>, the base pairing of one strand of nucleic acid to the complementary sequence on another strand</a:t>
            </a:r>
          </a:p>
          <a:p>
            <a:r>
              <a:rPr lang="en-US" b="1" dirty="0" smtClean="0"/>
              <a:t>Genetic engineering </a:t>
            </a:r>
            <a:r>
              <a:rPr lang="en-US" dirty="0" smtClean="0"/>
              <a:t>is the direct manipulation of genes for practical purposes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68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Bacterial Expression Systems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technical difficulties hinder expression of cloned eukaryotic genes in bacterial host cells</a:t>
            </a:r>
          </a:p>
          <a:p>
            <a:r>
              <a:rPr lang="en-US" dirty="0" smtClean="0"/>
              <a:t>To overcome differences in promoters and other DNA control sequences, scientists usually employ an </a:t>
            </a:r>
            <a:r>
              <a:rPr lang="en-US" b="1" dirty="0" smtClean="0"/>
              <a:t>expression vector</a:t>
            </a:r>
            <a:r>
              <a:rPr lang="en-US" dirty="0" smtClean="0"/>
              <a:t>, a cloning vector that contains a highly active bacterial promoter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707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Another difficulty with eukaryotic gene expression in bacteria is the presence of introns in most eukaryotic genes</a:t>
            </a:r>
          </a:p>
          <a:p>
            <a:r>
              <a:rPr lang="en-US" smtClean="0"/>
              <a:t>Researchers can avoid this problem by using cDNA, complementary to the mRNA, which contains only exons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824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Eukaryotic DNA Cloning and Expression Systems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Molecular biologists can avoid eukaryote-bacterial incompatibility issues by using eukaryotic cells, such as yeasts, as hosts for cloning and expressing genes</a:t>
            </a:r>
          </a:p>
          <a:p>
            <a:r>
              <a:rPr lang="en-US" smtClean="0"/>
              <a:t>Even yeasts may not possess the proteins required to modify expressed mammalian</a:t>
            </a:r>
            <a:br>
              <a:rPr lang="en-US" smtClean="0"/>
            </a:br>
            <a:r>
              <a:rPr lang="en-US" smtClean="0"/>
              <a:t>proteins properly</a:t>
            </a:r>
          </a:p>
          <a:p>
            <a:r>
              <a:rPr lang="en-US" smtClean="0"/>
              <a:t>In such cases, cultured mammalian or insect </a:t>
            </a:r>
            <a:br>
              <a:rPr lang="en-US" smtClean="0"/>
            </a:br>
            <a:r>
              <a:rPr lang="en-US" smtClean="0"/>
              <a:t>cells may be used to express and study proteins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7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method of introducing recombinant DNA into eukaryotic cells is </a:t>
            </a:r>
            <a:r>
              <a:rPr lang="en-US" b="1" dirty="0" smtClean="0"/>
              <a:t>electroporation</a:t>
            </a:r>
            <a:r>
              <a:rPr lang="en-US" dirty="0" smtClean="0"/>
              <a:t>, applying a brief electrical pulse to create temporary holes in plasma membranes</a:t>
            </a:r>
          </a:p>
          <a:p>
            <a:r>
              <a:rPr lang="en-US" dirty="0" smtClean="0"/>
              <a:t>Alternatively, scientists can inject DNA into cells using microscopically thin needles</a:t>
            </a:r>
          </a:p>
          <a:p>
            <a:r>
              <a:rPr lang="en-US" dirty="0" smtClean="0"/>
              <a:t>Once inside the cell, the DNA is incorporated into the cell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DNA by natural genetic recombination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4183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Cross-Species Gene Expression and Evolutionary Ancestry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remarkable ability of bacteria to express some eukaryotic proteins underscores the shared evolutionary ancestry of living species</a:t>
            </a:r>
          </a:p>
          <a:p>
            <a:r>
              <a:rPr lang="en-US" dirty="0" smtClean="0"/>
              <a:t>For example, </a:t>
            </a:r>
            <a:r>
              <a:rPr lang="en-US" i="1" dirty="0" smtClean="0"/>
              <a:t>Pax-6</a:t>
            </a:r>
            <a:r>
              <a:rPr lang="en-US" dirty="0" smtClean="0"/>
              <a:t> is a gene that directs formation of a vertebrate eye; the same gene in flies directs the formation of an insect eye (which is quite different from the vertebrate eye)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Pax-6</a:t>
            </a:r>
            <a:r>
              <a:rPr lang="en-US" dirty="0" smtClean="0"/>
              <a:t> genes in flies and vertebrates can substitute for each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 20.2: Biologists use DNA technology to study gene expression and function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Analysis of when and where a gene or group of genes is expressed can provide important clues about gene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Analyzing Gene Expression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most straightforward way to discover which genes are expressed in certain cells is to identify the mRNAs being made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336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Studying the Expression of Single Genes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mRNA can be detected by nucleic acid hybridization with complementary molecules</a:t>
            </a:r>
          </a:p>
          <a:p>
            <a:r>
              <a:rPr lang="en-US" dirty="0" smtClean="0"/>
              <a:t>These complementary molecules, of either DNA or RNA, are </a:t>
            </a:r>
            <a:r>
              <a:rPr lang="en-US" b="1" dirty="0" smtClean="0"/>
              <a:t>nucleic acid probes</a:t>
            </a:r>
            <a:endParaRPr lang="en-US" b="1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918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In situ</a:t>
            </a:r>
            <a:r>
              <a:rPr lang="en-US" b="1" dirty="0" smtClean="0"/>
              <a:t> hybridization </a:t>
            </a:r>
            <a:r>
              <a:rPr lang="en-US" dirty="0" smtClean="0"/>
              <a:t>uses fluorescent dyes attached to probes to identify the location of specific mRNAs in place in the intact organism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8779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0_InSituHybridiz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24" y="134112"/>
            <a:ext cx="5254752" cy="6437376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 bwMode="auto">
          <a:xfrm flipH="1">
            <a:off x="4683125" y="4383150"/>
            <a:ext cx="1389" cy="3444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/>
          <p:nvPr/>
        </p:nvCxnSpPr>
        <p:spPr bwMode="auto">
          <a:xfrm flipH="1">
            <a:off x="5083175" y="4379975"/>
            <a:ext cx="1389" cy="347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/>
          <p:nvPr/>
        </p:nvCxnSpPr>
        <p:spPr bwMode="auto">
          <a:xfrm flipH="1">
            <a:off x="5473700" y="4383150"/>
            <a:ext cx="33139" cy="3730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 flipH="1">
            <a:off x="5880100" y="4389500"/>
            <a:ext cx="83940" cy="423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 flipH="1">
            <a:off x="6369050" y="4386325"/>
            <a:ext cx="99815" cy="5476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/>
          <p:nvPr/>
        </p:nvCxnSpPr>
        <p:spPr bwMode="auto">
          <a:xfrm flipH="1">
            <a:off x="6727825" y="4386325"/>
            <a:ext cx="96640" cy="6746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/>
          <p:nvPr/>
        </p:nvCxnSpPr>
        <p:spPr bwMode="auto">
          <a:xfrm>
            <a:off x="4230489" y="4386325"/>
            <a:ext cx="1786" cy="33807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20.10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762298" y="6342750"/>
            <a:ext cx="573571" cy="26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Head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816931" y="786933"/>
            <a:ext cx="113969" cy="258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H="1">
            <a:off x="3318933" y="786933"/>
            <a:ext cx="106164" cy="2629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5355497" y="1523533"/>
            <a:ext cx="715103" cy="4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5363964" y="1519767"/>
            <a:ext cx="706636" cy="15193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3733800" y="1472733"/>
            <a:ext cx="707298" cy="233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3742267" y="1603967"/>
            <a:ext cx="736931" cy="978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 flipH="1">
            <a:off x="6727825" y="4383150"/>
            <a:ext cx="93464" cy="6873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ight Bracket 15"/>
          <p:cNvSpPr/>
          <p:nvPr/>
        </p:nvSpPr>
        <p:spPr bwMode="auto">
          <a:xfrm rot="16200000">
            <a:off x="4603755" y="370417"/>
            <a:ext cx="99481" cy="4400550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1" name="Right Bracket 20"/>
          <p:cNvSpPr/>
          <p:nvPr/>
        </p:nvSpPr>
        <p:spPr bwMode="auto">
          <a:xfrm rot="5400000">
            <a:off x="5068361" y="2443697"/>
            <a:ext cx="101600" cy="3249078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520482" y="4059767"/>
            <a:ext cx="468252" cy="84664"/>
            <a:chOff x="8276167" y="4567767"/>
            <a:chExt cx="509058" cy="100541"/>
          </a:xfrm>
        </p:grpSpPr>
        <p:cxnSp>
          <p:nvCxnSpPr>
            <p:cNvPr id="23" name="Straight Connector 22"/>
            <p:cNvCxnSpPr/>
            <p:nvPr/>
          </p:nvCxnSpPr>
          <p:spPr bwMode="auto">
            <a:xfrm>
              <a:off x="8276167" y="4618038"/>
              <a:ext cx="50905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827743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78416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2498130" y="4168199"/>
            <a:ext cx="652513" cy="2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50 </a:t>
            </a:r>
            <a:r>
              <a:rPr lang="en-US" sz="1400" dirty="0" smtClean="0">
                <a:solidFill>
                  <a:srgbClr val="FFFFFF"/>
                </a:solidFill>
                <a:latin typeface="Symbol Std"/>
                <a:cs typeface="Symbol Std"/>
              </a:rPr>
              <a:t>µ</a:t>
            </a:r>
            <a:r>
              <a:rPr lang="en-US" sz="1400" dirty="0" smtClean="0">
                <a:solidFill>
                  <a:srgbClr val="FFFFFF"/>
                </a:solidFill>
                <a:latin typeface="Arial" charset="0"/>
              </a:rPr>
              <a:t>m</a:t>
            </a:r>
            <a:endParaRPr lang="en-US" sz="14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H="1">
            <a:off x="6823075" y="3555533"/>
            <a:ext cx="5625" cy="5973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5880432" y="2429466"/>
            <a:ext cx="1" cy="893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4225200" y="2429465"/>
            <a:ext cx="1" cy="893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3010237" y="2429468"/>
            <a:ext cx="1" cy="893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 flipH="1">
            <a:off x="4885600" y="2514133"/>
            <a:ext cx="1" cy="114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 flipH="1">
            <a:off x="3564800" y="2518366"/>
            <a:ext cx="1" cy="114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3996600" y="4000033"/>
            <a:ext cx="1" cy="114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 flipH="1">
            <a:off x="4466500" y="4006850"/>
            <a:ext cx="1" cy="114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 flipH="1">
            <a:off x="4894067" y="4006850"/>
            <a:ext cx="1" cy="114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H="1">
            <a:off x="5270834" y="4006850"/>
            <a:ext cx="1" cy="114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 flipH="1">
            <a:off x="5732267" y="4006850"/>
            <a:ext cx="1" cy="114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H="1">
            <a:off x="6172533" y="4006850"/>
            <a:ext cx="1" cy="114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 flipH="1">
            <a:off x="3742601" y="4112215"/>
            <a:ext cx="1" cy="541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4229436" y="4113274"/>
            <a:ext cx="1" cy="541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4678167" y="4113272"/>
            <a:ext cx="1" cy="541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 flipH="1">
            <a:off x="5076114" y="4117511"/>
            <a:ext cx="1" cy="541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5499435" y="4113274"/>
            <a:ext cx="1" cy="541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5948169" y="4113273"/>
            <a:ext cx="1" cy="541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6460401" y="4113273"/>
            <a:ext cx="1" cy="541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 flipH="1">
            <a:off x="6369050" y="4389500"/>
            <a:ext cx="102989" cy="5476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 flipH="1">
            <a:off x="5880100" y="4389500"/>
            <a:ext cx="87114" cy="4206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5470525" y="4383150"/>
            <a:ext cx="39489" cy="3634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5086350" y="4379975"/>
            <a:ext cx="1389" cy="3444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>
            <a:off x="4684514" y="4389500"/>
            <a:ext cx="1786" cy="3253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232275" y="4376800"/>
            <a:ext cx="1389" cy="3412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3754239" y="4392675"/>
            <a:ext cx="106561" cy="3349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>
            <a:off x="3751064" y="4379975"/>
            <a:ext cx="106561" cy="3349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Connector 83"/>
          <p:cNvCxnSpPr/>
          <p:nvPr/>
        </p:nvCxnSpPr>
        <p:spPr bwMode="auto">
          <a:xfrm>
            <a:off x="2845130" y="4591642"/>
            <a:ext cx="688645" cy="4661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Connector 85"/>
          <p:cNvCxnSpPr>
            <a:endCxn id="9238" idx="2"/>
          </p:cNvCxnSpPr>
          <p:nvPr/>
        </p:nvCxnSpPr>
        <p:spPr bwMode="auto">
          <a:xfrm flipH="1">
            <a:off x="2458972" y="5589650"/>
            <a:ext cx="3044" cy="639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8" name="Right Brace 9237"/>
          <p:cNvSpPr/>
          <p:nvPr/>
        </p:nvSpPr>
        <p:spPr bwMode="auto">
          <a:xfrm rot="5400000">
            <a:off x="2927348" y="5760974"/>
            <a:ext cx="163449" cy="1100201"/>
          </a:xfrm>
          <a:prstGeom prst="rightBrace">
            <a:avLst>
              <a:gd name="adj1" fmla="val 27568"/>
              <a:gd name="adj2" fmla="val 5115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cxnSp>
        <p:nvCxnSpPr>
          <p:cNvPr id="91" name="Straight Connector 90"/>
          <p:cNvCxnSpPr>
            <a:endCxn id="9238" idx="0"/>
          </p:cNvCxnSpPr>
          <p:nvPr/>
        </p:nvCxnSpPr>
        <p:spPr bwMode="auto">
          <a:xfrm flipH="1">
            <a:off x="3559173" y="6054725"/>
            <a:ext cx="2" cy="1746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ight Brace 94"/>
          <p:cNvSpPr/>
          <p:nvPr/>
        </p:nvSpPr>
        <p:spPr bwMode="auto">
          <a:xfrm rot="5400000">
            <a:off x="4156073" y="5668898"/>
            <a:ext cx="163449" cy="1278003"/>
          </a:xfrm>
          <a:prstGeom prst="rightBrace">
            <a:avLst>
              <a:gd name="adj1" fmla="val 27568"/>
              <a:gd name="adj2" fmla="val 5115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cxnSp>
        <p:nvCxnSpPr>
          <p:cNvPr id="96" name="Straight Connector 95"/>
          <p:cNvCxnSpPr>
            <a:endCxn id="95" idx="2"/>
          </p:cNvCxnSpPr>
          <p:nvPr/>
        </p:nvCxnSpPr>
        <p:spPr bwMode="auto">
          <a:xfrm flipH="1">
            <a:off x="3598796" y="6064250"/>
            <a:ext cx="1654" cy="1619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Straight Connector 96"/>
          <p:cNvCxnSpPr>
            <a:endCxn id="95" idx="0"/>
          </p:cNvCxnSpPr>
          <p:nvPr/>
        </p:nvCxnSpPr>
        <p:spPr bwMode="auto">
          <a:xfrm>
            <a:off x="4870448" y="6137275"/>
            <a:ext cx="6351" cy="889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Right Brace 100"/>
          <p:cNvSpPr/>
          <p:nvPr/>
        </p:nvSpPr>
        <p:spPr bwMode="auto">
          <a:xfrm rot="5400000">
            <a:off x="5827710" y="5299010"/>
            <a:ext cx="163449" cy="2005079"/>
          </a:xfrm>
          <a:prstGeom prst="rightBrace">
            <a:avLst>
              <a:gd name="adj1" fmla="val 27568"/>
              <a:gd name="adj2" fmla="val 5210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cxnSp>
        <p:nvCxnSpPr>
          <p:cNvPr id="102" name="Straight Connector 101"/>
          <p:cNvCxnSpPr>
            <a:endCxn id="101" idx="0"/>
          </p:cNvCxnSpPr>
          <p:nvPr/>
        </p:nvCxnSpPr>
        <p:spPr bwMode="auto">
          <a:xfrm flipH="1">
            <a:off x="6911974" y="5654675"/>
            <a:ext cx="2" cy="5651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>
            <a:endCxn id="101" idx="2"/>
          </p:cNvCxnSpPr>
          <p:nvPr/>
        </p:nvCxnSpPr>
        <p:spPr bwMode="auto">
          <a:xfrm>
            <a:off x="4902198" y="6143625"/>
            <a:ext cx="4697" cy="76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Text Box 31"/>
          <p:cNvSpPr txBox="1">
            <a:spLocks noChangeArrowheads="1"/>
          </p:cNvSpPr>
          <p:nvPr/>
        </p:nvSpPr>
        <p:spPr bwMode="auto">
          <a:xfrm>
            <a:off x="3903184" y="6342750"/>
            <a:ext cx="725969" cy="2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Thorax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8" name="Text Box 31"/>
          <p:cNvSpPr txBox="1">
            <a:spLocks noChangeArrowheads="1"/>
          </p:cNvSpPr>
          <p:nvPr/>
        </p:nvSpPr>
        <p:spPr bwMode="auto">
          <a:xfrm>
            <a:off x="5429298" y="6334283"/>
            <a:ext cx="912235" cy="2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Abdomen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9" name="Text Box 31"/>
          <p:cNvSpPr txBox="1">
            <a:spLocks noChangeArrowheads="1"/>
          </p:cNvSpPr>
          <p:nvPr/>
        </p:nvSpPr>
        <p:spPr bwMode="auto">
          <a:xfrm>
            <a:off x="1983366" y="4437747"/>
            <a:ext cx="912234" cy="49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Segment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boundary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0" name="Text Box 31"/>
          <p:cNvSpPr txBox="1">
            <a:spLocks noChangeArrowheads="1"/>
          </p:cNvSpPr>
          <p:nvPr/>
        </p:nvSpPr>
        <p:spPr bwMode="auto">
          <a:xfrm>
            <a:off x="2762297" y="2202549"/>
            <a:ext cx="573571" cy="26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Head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1" name="Text Box 31"/>
          <p:cNvSpPr txBox="1">
            <a:spLocks noChangeArrowheads="1"/>
          </p:cNvSpPr>
          <p:nvPr/>
        </p:nvSpPr>
        <p:spPr bwMode="auto">
          <a:xfrm>
            <a:off x="3903183" y="2202549"/>
            <a:ext cx="725969" cy="2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Thorax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2" name="Text Box 31"/>
          <p:cNvSpPr txBox="1">
            <a:spLocks noChangeArrowheads="1"/>
          </p:cNvSpPr>
          <p:nvPr/>
        </p:nvSpPr>
        <p:spPr bwMode="auto">
          <a:xfrm>
            <a:off x="5429297" y="2194082"/>
            <a:ext cx="912235" cy="2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Abdomen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3" name="Text Box 31"/>
          <p:cNvSpPr txBox="1">
            <a:spLocks noChangeArrowheads="1"/>
          </p:cNvSpPr>
          <p:nvPr/>
        </p:nvSpPr>
        <p:spPr bwMode="auto">
          <a:xfrm>
            <a:off x="3632250" y="4149882"/>
            <a:ext cx="262417" cy="25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T1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4" name="Text Box 31"/>
          <p:cNvSpPr txBox="1">
            <a:spLocks noChangeArrowheads="1"/>
          </p:cNvSpPr>
          <p:nvPr/>
        </p:nvSpPr>
        <p:spPr bwMode="auto">
          <a:xfrm>
            <a:off x="4114851" y="4149882"/>
            <a:ext cx="262417" cy="25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T2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5" name="Text Box 31"/>
          <p:cNvSpPr txBox="1">
            <a:spLocks noChangeArrowheads="1"/>
          </p:cNvSpPr>
          <p:nvPr/>
        </p:nvSpPr>
        <p:spPr bwMode="auto">
          <a:xfrm>
            <a:off x="4569884" y="4149881"/>
            <a:ext cx="262417" cy="25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T3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6" name="Text Box 31"/>
          <p:cNvSpPr txBox="1">
            <a:spLocks noChangeArrowheads="1"/>
          </p:cNvSpPr>
          <p:nvPr/>
        </p:nvSpPr>
        <p:spPr bwMode="auto">
          <a:xfrm>
            <a:off x="4961517" y="4149883"/>
            <a:ext cx="262417" cy="25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A1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7" name="Text Box 31"/>
          <p:cNvSpPr txBox="1">
            <a:spLocks noChangeArrowheads="1"/>
          </p:cNvSpPr>
          <p:nvPr/>
        </p:nvSpPr>
        <p:spPr bwMode="auto">
          <a:xfrm>
            <a:off x="5367916" y="4158352"/>
            <a:ext cx="262417" cy="25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A2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8" name="Text Box 31"/>
          <p:cNvSpPr txBox="1">
            <a:spLocks noChangeArrowheads="1"/>
          </p:cNvSpPr>
          <p:nvPr/>
        </p:nvSpPr>
        <p:spPr bwMode="auto">
          <a:xfrm>
            <a:off x="5816650" y="4148667"/>
            <a:ext cx="26241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A3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9" name="Text Box 31"/>
          <p:cNvSpPr txBox="1">
            <a:spLocks noChangeArrowheads="1"/>
          </p:cNvSpPr>
          <p:nvPr/>
        </p:nvSpPr>
        <p:spPr bwMode="auto">
          <a:xfrm>
            <a:off x="6324650" y="4158351"/>
            <a:ext cx="262417" cy="25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A4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0" name="Text Box 31"/>
          <p:cNvSpPr txBox="1">
            <a:spLocks noChangeArrowheads="1"/>
          </p:cNvSpPr>
          <p:nvPr/>
        </p:nvSpPr>
        <p:spPr bwMode="auto">
          <a:xfrm>
            <a:off x="6680250" y="4158350"/>
            <a:ext cx="262417" cy="25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FFFFFF"/>
                </a:solidFill>
                <a:latin typeface="Arial" charset="0"/>
              </a:rPr>
              <a:t>A5</a:t>
            </a:r>
            <a:endParaRPr lang="en-US" sz="15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1" name="Text Box 31"/>
          <p:cNvSpPr txBox="1">
            <a:spLocks noChangeArrowheads="1"/>
          </p:cNvSpPr>
          <p:nvPr/>
        </p:nvSpPr>
        <p:spPr bwMode="auto">
          <a:xfrm>
            <a:off x="4248193" y="123983"/>
            <a:ext cx="226441" cy="29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2" name="Text Box 31"/>
          <p:cNvSpPr txBox="1">
            <a:spLocks noChangeArrowheads="1"/>
          </p:cNvSpPr>
          <p:nvPr/>
        </p:nvSpPr>
        <p:spPr bwMode="auto">
          <a:xfrm>
            <a:off x="4925574" y="135466"/>
            <a:ext cx="226441" cy="27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3" name="Text Box 31"/>
          <p:cNvSpPr txBox="1">
            <a:spLocks noChangeArrowheads="1"/>
          </p:cNvSpPr>
          <p:nvPr/>
        </p:nvSpPr>
        <p:spPr bwMode="auto">
          <a:xfrm>
            <a:off x="6817871" y="783166"/>
            <a:ext cx="226441" cy="27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4" name="Text Box 31"/>
          <p:cNvSpPr txBox="1">
            <a:spLocks noChangeArrowheads="1"/>
          </p:cNvSpPr>
          <p:nvPr/>
        </p:nvSpPr>
        <p:spPr bwMode="auto">
          <a:xfrm>
            <a:off x="4252469" y="778934"/>
            <a:ext cx="226441" cy="27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5" name="Text Box 31"/>
          <p:cNvSpPr txBox="1">
            <a:spLocks noChangeArrowheads="1"/>
          </p:cNvSpPr>
          <p:nvPr/>
        </p:nvSpPr>
        <p:spPr bwMode="auto">
          <a:xfrm>
            <a:off x="2351710" y="135469"/>
            <a:ext cx="226441" cy="27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6" name="Text Box 31"/>
          <p:cNvSpPr txBox="1">
            <a:spLocks noChangeArrowheads="1"/>
          </p:cNvSpPr>
          <p:nvPr/>
        </p:nvSpPr>
        <p:spPr bwMode="auto">
          <a:xfrm>
            <a:off x="2351657" y="775918"/>
            <a:ext cx="226441" cy="29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7" name="Text Box 31"/>
          <p:cNvSpPr txBox="1">
            <a:spLocks noChangeArrowheads="1"/>
          </p:cNvSpPr>
          <p:nvPr/>
        </p:nvSpPr>
        <p:spPr bwMode="auto">
          <a:xfrm>
            <a:off x="4921292" y="771683"/>
            <a:ext cx="226441" cy="29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8" name="Text Box 31"/>
          <p:cNvSpPr txBox="1">
            <a:spLocks noChangeArrowheads="1"/>
          </p:cNvSpPr>
          <p:nvPr/>
        </p:nvSpPr>
        <p:spPr bwMode="auto">
          <a:xfrm>
            <a:off x="6813590" y="128218"/>
            <a:ext cx="226441" cy="29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9" name="Text Box 31"/>
          <p:cNvSpPr txBox="1">
            <a:spLocks noChangeArrowheads="1"/>
          </p:cNvSpPr>
          <p:nvPr/>
        </p:nvSpPr>
        <p:spPr bwMode="auto">
          <a:xfrm>
            <a:off x="2508290" y="335639"/>
            <a:ext cx="1797007" cy="2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spc="80" dirty="0" smtClean="0">
                <a:solidFill>
                  <a:srgbClr val="000000"/>
                </a:solidFill>
                <a:latin typeface="Arial" charset="0"/>
              </a:rPr>
              <a:t>TAACGGTTCCAGC</a:t>
            </a:r>
            <a:endParaRPr lang="en-US" sz="1350" spc="8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30" name="Text Box 31"/>
          <p:cNvSpPr txBox="1">
            <a:spLocks noChangeArrowheads="1"/>
          </p:cNvSpPr>
          <p:nvPr/>
        </p:nvSpPr>
        <p:spPr bwMode="auto">
          <a:xfrm>
            <a:off x="2512520" y="598108"/>
            <a:ext cx="1797007" cy="2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spc="80" dirty="0" smtClean="0">
                <a:solidFill>
                  <a:srgbClr val="000000"/>
                </a:solidFill>
                <a:latin typeface="Arial" charset="0"/>
              </a:rPr>
              <a:t>ATTGCCAAGGTCG</a:t>
            </a:r>
            <a:endParaRPr lang="en-US" sz="1350" spc="8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31" name="Text Box 31"/>
          <p:cNvSpPr txBox="1">
            <a:spLocks noChangeArrowheads="1"/>
          </p:cNvSpPr>
          <p:nvPr/>
        </p:nvSpPr>
        <p:spPr bwMode="auto">
          <a:xfrm>
            <a:off x="5073679" y="335643"/>
            <a:ext cx="1797007" cy="2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spc="100" dirty="0" smtClean="0">
                <a:solidFill>
                  <a:srgbClr val="000000"/>
                </a:solidFill>
                <a:latin typeface="Arial" charset="0"/>
              </a:rPr>
              <a:t>CTCAAGTTGCTCT</a:t>
            </a:r>
            <a:endParaRPr lang="en-US" sz="1350" spc="1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32" name="Text Box 31"/>
          <p:cNvSpPr txBox="1">
            <a:spLocks noChangeArrowheads="1"/>
          </p:cNvSpPr>
          <p:nvPr/>
        </p:nvSpPr>
        <p:spPr bwMode="auto">
          <a:xfrm>
            <a:off x="5052514" y="598112"/>
            <a:ext cx="1797007" cy="2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50" spc="100" dirty="0" smtClean="0">
                <a:solidFill>
                  <a:srgbClr val="000000"/>
                </a:solidFill>
                <a:latin typeface="Arial" charset="0"/>
              </a:rPr>
              <a:t>GAGTTCAACGAGA</a:t>
            </a:r>
            <a:endParaRPr lang="en-US" sz="1350" spc="1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33" name="Text Box 31"/>
          <p:cNvSpPr txBox="1">
            <a:spLocks noChangeArrowheads="1"/>
          </p:cNvSpPr>
          <p:nvPr/>
        </p:nvSpPr>
        <p:spPr bwMode="auto">
          <a:xfrm>
            <a:off x="2664930" y="1343186"/>
            <a:ext cx="1115436" cy="67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Cells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expressing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sz="1500" i="1" dirty="0" err="1" smtClean="0">
                <a:solidFill>
                  <a:srgbClr val="000000"/>
                </a:solidFill>
                <a:latin typeface="Arial" charset="0"/>
              </a:rPr>
              <a:t>wg</a:t>
            </a: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 gene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4" name="Text Box 31"/>
          <p:cNvSpPr txBox="1">
            <a:spLocks noChangeArrowheads="1"/>
          </p:cNvSpPr>
          <p:nvPr/>
        </p:nvSpPr>
        <p:spPr bwMode="auto">
          <a:xfrm>
            <a:off x="6102398" y="1385522"/>
            <a:ext cx="1115436" cy="67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Cells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expressing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sz="1500" i="1" dirty="0" smtClean="0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 gene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5" name="Text Box 31"/>
          <p:cNvSpPr txBox="1">
            <a:spLocks noChangeArrowheads="1"/>
          </p:cNvSpPr>
          <p:nvPr/>
        </p:nvSpPr>
        <p:spPr bwMode="auto">
          <a:xfrm>
            <a:off x="2834263" y="1046853"/>
            <a:ext cx="899537" cy="23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i="1" dirty="0" err="1" smtClean="0">
                <a:solidFill>
                  <a:srgbClr val="000000"/>
                </a:solidFill>
                <a:latin typeface="Arial" charset="0"/>
              </a:rPr>
              <a:t>wg</a:t>
            </a:r>
            <a:r>
              <a:rPr lang="en-US" sz="1500" i="1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6" name="Text Box 31"/>
          <p:cNvSpPr txBox="1">
            <a:spLocks noChangeArrowheads="1"/>
          </p:cNvSpPr>
          <p:nvPr/>
        </p:nvSpPr>
        <p:spPr bwMode="auto">
          <a:xfrm>
            <a:off x="5547826" y="1021455"/>
            <a:ext cx="899537" cy="23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i="1" dirty="0" smtClean="0">
                <a:solidFill>
                  <a:srgbClr val="000000"/>
                </a:solidFill>
                <a:latin typeface="Arial" charset="0"/>
              </a:rPr>
              <a:t>en </a:t>
            </a: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DNA Sequencing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Researchers can exploit the principle of complementary base pairing to determine a gene’s complete nucleotide sequence, called </a:t>
            </a:r>
            <a:r>
              <a:rPr lang="en-US" b="1" dirty="0" smtClean="0"/>
              <a:t>DNA sequencing</a:t>
            </a:r>
          </a:p>
          <a:p>
            <a:r>
              <a:rPr lang="en-US" dirty="0" smtClean="0"/>
              <a:t>The first automated procedure was based on a technique called </a:t>
            </a:r>
            <a:r>
              <a:rPr lang="en-US" dirty="0" err="1" smtClean="0"/>
              <a:t>dideoxy</a:t>
            </a:r>
            <a:r>
              <a:rPr lang="en-US" dirty="0" smtClean="0"/>
              <a:t> or chain termination sequencing, developed by Sanger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_10aInSituHybridiz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198374"/>
            <a:ext cx="7345680" cy="6321552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20.10a</a:t>
            </a:r>
            <a:endParaRPr lang="en-US" sz="1200" dirty="0"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516365" y="2205100"/>
            <a:ext cx="1053768" cy="4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oup 8"/>
          <p:cNvGrpSpPr/>
          <p:nvPr/>
        </p:nvGrpSpPr>
        <p:grpSpPr>
          <a:xfrm>
            <a:off x="1394415" y="5911243"/>
            <a:ext cx="662986" cy="155123"/>
            <a:chOff x="8276167" y="4567767"/>
            <a:chExt cx="509058" cy="100541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8276167" y="4618038"/>
              <a:ext cx="50905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827743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878416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1329728" y="6066243"/>
            <a:ext cx="799637" cy="29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50 </a:t>
            </a:r>
            <a:r>
              <a:rPr lang="en-US" sz="2200" dirty="0" smtClean="0">
                <a:solidFill>
                  <a:srgbClr val="FFFFFF"/>
                </a:solidFill>
                <a:latin typeface="Symbol Std"/>
                <a:cs typeface="Symbol Std"/>
              </a:rPr>
              <a:t>µ</a:t>
            </a:r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m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7686672" y="5177367"/>
            <a:ext cx="1" cy="8735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23" name="Group 9222"/>
          <p:cNvGrpSpPr/>
          <p:nvPr/>
        </p:nvGrpSpPr>
        <p:grpSpPr>
          <a:xfrm>
            <a:off x="2813054" y="5833534"/>
            <a:ext cx="4756145" cy="247325"/>
            <a:chOff x="2813054" y="5833534"/>
            <a:chExt cx="4756145" cy="247325"/>
          </a:xfrm>
        </p:grpSpPr>
        <p:sp>
          <p:nvSpPr>
            <p:cNvPr id="8" name="Right Bracket 7"/>
            <p:cNvSpPr/>
            <p:nvPr/>
          </p:nvSpPr>
          <p:spPr bwMode="auto">
            <a:xfrm rot="5400000">
              <a:off x="5109937" y="3536651"/>
              <a:ext cx="162379" cy="475614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H="1">
              <a:off x="3552102" y="5838808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 flipH="1">
              <a:off x="4220953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H="1">
              <a:off x="4864431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 flipH="1">
              <a:off x="5410532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6731331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6083631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H="1">
              <a:off x="3192268" y="5984841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 flipH="1">
              <a:off x="3890769" y="5985900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/>
            <p:nvPr/>
          </p:nvCxnSpPr>
          <p:spPr bwMode="auto">
            <a:xfrm flipH="1">
              <a:off x="5137150" y="5985899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 flipH="1">
              <a:off x="4538492" y="5990137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/>
            <p:cNvCxnSpPr/>
            <p:nvPr/>
          </p:nvCxnSpPr>
          <p:spPr bwMode="auto">
            <a:xfrm flipH="1">
              <a:off x="5740735" y="5985900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/>
            <p:cNvCxnSpPr/>
            <p:nvPr/>
          </p:nvCxnSpPr>
          <p:spPr bwMode="auto">
            <a:xfrm flipH="1">
              <a:off x="6405367" y="5985899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32"/>
            <p:cNvCxnSpPr/>
            <p:nvPr/>
          </p:nvCxnSpPr>
          <p:spPr bwMode="auto">
            <a:xfrm flipH="1">
              <a:off x="7150434" y="5985899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1742062" y="3198895"/>
            <a:ext cx="751370" cy="2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Head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3407883" y="3203129"/>
            <a:ext cx="969384" cy="34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Thorax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650485" y="3199953"/>
            <a:ext cx="1218104" cy="34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Abdomen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3022648" y="6052160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T1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3721132" y="6052160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T2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4387815" y="6052159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T3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4961467" y="6052161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A1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5549885" y="6056397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A2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6210269" y="6046713"/>
            <a:ext cx="414817" cy="32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A3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6959550" y="6056396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A4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7476000" y="6052162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A5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9221" name="Group 9220"/>
          <p:cNvGrpSpPr/>
          <p:nvPr/>
        </p:nvGrpSpPr>
        <p:grpSpPr>
          <a:xfrm>
            <a:off x="1301755" y="3523193"/>
            <a:ext cx="6445248" cy="302666"/>
            <a:chOff x="1301755" y="3523193"/>
            <a:chExt cx="6445248" cy="302666"/>
          </a:xfrm>
        </p:grpSpPr>
        <p:sp>
          <p:nvSpPr>
            <p:cNvPr id="7" name="Right Bracket 6"/>
            <p:cNvSpPr/>
            <p:nvPr/>
          </p:nvSpPr>
          <p:spPr bwMode="auto">
            <a:xfrm rot="16200000">
              <a:off x="4443642" y="519340"/>
              <a:ext cx="161473" cy="6445248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flipH="1">
              <a:off x="6297417" y="3527426"/>
              <a:ext cx="0" cy="137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3880185" y="3569741"/>
              <a:ext cx="1" cy="893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4851735" y="3654409"/>
              <a:ext cx="1" cy="1147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H="1">
              <a:off x="2914985" y="3658642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/>
            <p:nvPr/>
          </p:nvCxnSpPr>
          <p:spPr bwMode="auto">
            <a:xfrm flipH="1">
              <a:off x="4852792" y="3670301"/>
              <a:ext cx="0" cy="15555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881242" y="3530601"/>
              <a:ext cx="0" cy="137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/>
            <p:nvPr/>
          </p:nvCxnSpPr>
          <p:spPr bwMode="auto">
            <a:xfrm flipH="1">
              <a:off x="2101125" y="3523193"/>
              <a:ext cx="0" cy="137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7" name="Straight Connector 56"/>
          <p:cNvCxnSpPr/>
          <p:nvPr/>
        </p:nvCxnSpPr>
        <p:spPr bwMode="auto">
          <a:xfrm flipV="1">
            <a:off x="5575632" y="2206625"/>
            <a:ext cx="996618" cy="2101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162632" y="2133600"/>
            <a:ext cx="1028368" cy="3424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V="1">
            <a:off x="3154165" y="2319867"/>
            <a:ext cx="1096102" cy="147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>
            <a:off x="6221217" y="1126659"/>
            <a:ext cx="141483" cy="3782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2549525" y="1123484"/>
            <a:ext cx="158750" cy="40051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3909528" y="174781"/>
            <a:ext cx="226441" cy="29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2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2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4900188" y="177797"/>
            <a:ext cx="226441" cy="27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2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2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7673007" y="1113361"/>
            <a:ext cx="226441" cy="27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2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2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3913804" y="1109143"/>
            <a:ext cx="226441" cy="27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2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2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8" name="Text Box 31"/>
          <p:cNvSpPr txBox="1">
            <a:spLocks noChangeArrowheads="1"/>
          </p:cNvSpPr>
          <p:nvPr/>
        </p:nvSpPr>
        <p:spPr bwMode="auto">
          <a:xfrm>
            <a:off x="1140977" y="177803"/>
            <a:ext cx="289890" cy="37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2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2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1140925" y="1123052"/>
            <a:ext cx="226441" cy="29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2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2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4888463" y="1118815"/>
            <a:ext cx="226441" cy="29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2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2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4" name="Text Box 31"/>
          <p:cNvSpPr txBox="1">
            <a:spLocks noChangeArrowheads="1"/>
          </p:cNvSpPr>
          <p:nvPr/>
        </p:nvSpPr>
        <p:spPr bwMode="auto">
          <a:xfrm>
            <a:off x="7668772" y="170549"/>
            <a:ext cx="226441" cy="29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22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22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5" name="Text Box 31"/>
          <p:cNvSpPr txBox="1">
            <a:spLocks noChangeArrowheads="1"/>
          </p:cNvSpPr>
          <p:nvPr/>
        </p:nvSpPr>
        <p:spPr bwMode="auto">
          <a:xfrm>
            <a:off x="1365289" y="471105"/>
            <a:ext cx="2622510" cy="30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70" dirty="0" smtClean="0">
                <a:solidFill>
                  <a:srgbClr val="000000"/>
                </a:solidFill>
                <a:latin typeface="Arial" charset="0"/>
              </a:rPr>
              <a:t>TAACGGTTCCAGC</a:t>
            </a:r>
            <a:endParaRPr lang="en-US" sz="1900" spc="17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6" name="Text Box 31"/>
          <p:cNvSpPr txBox="1">
            <a:spLocks noChangeArrowheads="1"/>
          </p:cNvSpPr>
          <p:nvPr/>
        </p:nvSpPr>
        <p:spPr bwMode="auto">
          <a:xfrm>
            <a:off x="1377988" y="860574"/>
            <a:ext cx="2499745" cy="265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60" dirty="0" smtClean="0">
                <a:solidFill>
                  <a:srgbClr val="000000"/>
                </a:solidFill>
                <a:latin typeface="Arial" charset="0"/>
              </a:rPr>
              <a:t>ATTGCCAAGGTCG</a:t>
            </a:r>
            <a:endParaRPr lang="en-US" sz="1900" spc="16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8" name="Text Box 31"/>
          <p:cNvSpPr txBox="1">
            <a:spLocks noChangeArrowheads="1"/>
          </p:cNvSpPr>
          <p:nvPr/>
        </p:nvSpPr>
        <p:spPr bwMode="auto">
          <a:xfrm>
            <a:off x="5116017" y="471106"/>
            <a:ext cx="2487053" cy="37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210" dirty="0" smtClean="0">
                <a:solidFill>
                  <a:srgbClr val="000000"/>
                </a:solidFill>
                <a:latin typeface="Arial" charset="0"/>
              </a:rPr>
              <a:t>CTCAAGTTGCTCT</a:t>
            </a:r>
            <a:endParaRPr lang="en-US" sz="1900" spc="21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5120250" y="860576"/>
            <a:ext cx="2525151" cy="31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spc="160" dirty="0" smtClean="0">
                <a:solidFill>
                  <a:srgbClr val="000000"/>
                </a:solidFill>
                <a:latin typeface="Arial" charset="0"/>
              </a:rPr>
              <a:t>GAGTTCAACGAGA</a:t>
            </a:r>
            <a:endParaRPr lang="en-US" sz="1900" spc="16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1598132" y="1952787"/>
            <a:ext cx="1619202" cy="106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Cells</a:t>
            </a:r>
            <a:br>
              <a:rPr lang="en-US" sz="2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expressing</a:t>
            </a:r>
            <a:br>
              <a:rPr lang="en-US" sz="2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sz="2200" i="1" dirty="0" err="1" smtClean="0">
                <a:solidFill>
                  <a:srgbClr val="000000"/>
                </a:solidFill>
                <a:latin typeface="Arial" charset="0"/>
              </a:rPr>
              <a:t>wg</a:t>
            </a: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 gene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6627335" y="2012049"/>
            <a:ext cx="1610734" cy="101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Cells</a:t>
            </a:r>
            <a:br>
              <a:rPr lang="en-US" sz="2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expressing</a:t>
            </a:r>
            <a:br>
              <a:rPr lang="en-US" sz="2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sz="2200" i="1" dirty="0" smtClean="0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 gene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1843666" y="1495583"/>
            <a:ext cx="1449870" cy="29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i="1" dirty="0" err="1" smtClean="0">
                <a:solidFill>
                  <a:srgbClr val="000000"/>
                </a:solidFill>
                <a:latin typeface="Arial" charset="0"/>
              </a:rPr>
              <a:t>wg</a:t>
            </a:r>
            <a:r>
              <a:rPr lang="en-US" sz="2200" i="1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3" name="Text Box 31"/>
          <p:cNvSpPr txBox="1">
            <a:spLocks noChangeArrowheads="1"/>
          </p:cNvSpPr>
          <p:nvPr/>
        </p:nvSpPr>
        <p:spPr bwMode="auto">
          <a:xfrm>
            <a:off x="5818761" y="1470183"/>
            <a:ext cx="1327106" cy="2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i="1" dirty="0" smtClean="0">
                <a:solidFill>
                  <a:srgbClr val="000000"/>
                </a:solidFill>
                <a:latin typeface="Arial" charset="0"/>
              </a:rPr>
              <a:t>en </a:t>
            </a: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2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_10bInSituHybridiz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140462"/>
            <a:ext cx="7351776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20.10b</a:t>
            </a:r>
            <a:endParaRPr lang="en-US" sz="1200" dirty="0"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16152" y="2914042"/>
            <a:ext cx="662986" cy="155123"/>
            <a:chOff x="8276167" y="4567767"/>
            <a:chExt cx="509058" cy="100541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8276167" y="4618038"/>
              <a:ext cx="50905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827743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878416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1651465" y="3069042"/>
            <a:ext cx="799637" cy="29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50 </a:t>
            </a:r>
            <a:r>
              <a:rPr lang="en-US" sz="2200" dirty="0" smtClean="0">
                <a:solidFill>
                  <a:srgbClr val="FFFFFF"/>
                </a:solidFill>
                <a:latin typeface="Symbol Std"/>
                <a:cs typeface="Symbol Std"/>
              </a:rPr>
              <a:t>µ</a:t>
            </a:r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m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008409" y="2180166"/>
            <a:ext cx="1" cy="8735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" name="Group 12"/>
          <p:cNvGrpSpPr/>
          <p:nvPr/>
        </p:nvGrpSpPr>
        <p:grpSpPr>
          <a:xfrm>
            <a:off x="3134791" y="2836333"/>
            <a:ext cx="4756145" cy="247325"/>
            <a:chOff x="2813054" y="5833534"/>
            <a:chExt cx="4756145" cy="247325"/>
          </a:xfrm>
        </p:grpSpPr>
        <p:sp>
          <p:nvSpPr>
            <p:cNvPr id="14" name="Right Bracket 13"/>
            <p:cNvSpPr/>
            <p:nvPr/>
          </p:nvSpPr>
          <p:spPr bwMode="auto">
            <a:xfrm rot="5400000">
              <a:off x="5109937" y="3536651"/>
              <a:ext cx="162379" cy="475614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flipH="1">
              <a:off x="3552102" y="5838808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4220953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H="1">
              <a:off x="4864431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5410532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H="1">
              <a:off x="6731331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H="1">
              <a:off x="6083631" y="5837159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 flipH="1">
              <a:off x="3192268" y="5984841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H="1">
              <a:off x="3890769" y="5985900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 flipH="1">
              <a:off x="5137150" y="5985899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4538492" y="5990137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5740735" y="5985900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H="1">
              <a:off x="6405367" y="5985899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 flipH="1">
              <a:off x="7150434" y="5985899"/>
              <a:ext cx="1" cy="907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063799" y="201694"/>
            <a:ext cx="751370" cy="2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Head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3729620" y="205928"/>
            <a:ext cx="969384" cy="34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Thorax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972222" y="202752"/>
            <a:ext cx="1218104" cy="34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Abdomen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3344385" y="3054959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T1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4042869" y="3054959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T2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4709552" y="3054958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T3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5283204" y="3054960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A1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871622" y="3059196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A2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6532006" y="3049512"/>
            <a:ext cx="414817" cy="32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A3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7281287" y="3059195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A4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7797737" y="3054961"/>
            <a:ext cx="414817" cy="31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FFFFFF"/>
                </a:solidFill>
                <a:latin typeface="Arial" charset="0"/>
              </a:rPr>
              <a:t>A5</a:t>
            </a:r>
            <a:endParaRPr lang="en-US" sz="22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623492" y="525992"/>
            <a:ext cx="6445248" cy="302666"/>
            <a:chOff x="1301755" y="3523193"/>
            <a:chExt cx="6445248" cy="302666"/>
          </a:xfrm>
        </p:grpSpPr>
        <p:sp>
          <p:nvSpPr>
            <p:cNvPr id="41" name="Right Bracket 40"/>
            <p:cNvSpPr/>
            <p:nvPr/>
          </p:nvSpPr>
          <p:spPr bwMode="auto">
            <a:xfrm rot="16200000">
              <a:off x="4443642" y="519340"/>
              <a:ext cx="161473" cy="6445248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 flipH="1">
              <a:off x="6297417" y="3527426"/>
              <a:ext cx="0" cy="137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/>
            <p:cNvCxnSpPr/>
            <p:nvPr/>
          </p:nvCxnSpPr>
          <p:spPr bwMode="auto">
            <a:xfrm flipH="1">
              <a:off x="3880185" y="3569741"/>
              <a:ext cx="1" cy="893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4851735" y="3654409"/>
              <a:ext cx="1" cy="1147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/>
            <p:cNvCxnSpPr/>
            <p:nvPr/>
          </p:nvCxnSpPr>
          <p:spPr bwMode="auto">
            <a:xfrm flipH="1">
              <a:off x="2914985" y="3658642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/>
            <p:cNvCxnSpPr/>
            <p:nvPr/>
          </p:nvCxnSpPr>
          <p:spPr bwMode="auto">
            <a:xfrm flipH="1">
              <a:off x="4852792" y="3670301"/>
              <a:ext cx="0" cy="15555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3881242" y="3530601"/>
              <a:ext cx="0" cy="137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/>
            <p:cNvCxnSpPr/>
            <p:nvPr/>
          </p:nvCxnSpPr>
          <p:spPr bwMode="auto">
            <a:xfrm flipH="1">
              <a:off x="2101125" y="3523193"/>
              <a:ext cx="0" cy="137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4" name="Straight Connector 53"/>
          <p:cNvCxnSpPr/>
          <p:nvPr/>
        </p:nvCxnSpPr>
        <p:spPr bwMode="auto">
          <a:xfrm>
            <a:off x="4226256" y="3395725"/>
            <a:ext cx="2844" cy="46084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2072266" y="6245386"/>
            <a:ext cx="698452" cy="30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Head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229" name="Group 9228"/>
          <p:cNvGrpSpPr/>
          <p:nvPr/>
        </p:nvGrpSpPr>
        <p:grpSpPr>
          <a:xfrm>
            <a:off x="7861300" y="3401020"/>
            <a:ext cx="156970" cy="1014347"/>
            <a:chOff x="6727825" y="4383150"/>
            <a:chExt cx="96640" cy="687325"/>
          </a:xfrm>
        </p:grpSpPr>
        <p:cxnSp>
          <p:nvCxnSpPr>
            <p:cNvPr id="53" name="Straight Connector 52"/>
            <p:cNvCxnSpPr/>
            <p:nvPr/>
          </p:nvCxnSpPr>
          <p:spPr bwMode="auto">
            <a:xfrm flipH="1">
              <a:off x="6727825" y="4386325"/>
              <a:ext cx="96640" cy="67462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/>
            <p:nvPr/>
          </p:nvCxnSpPr>
          <p:spPr bwMode="auto">
            <a:xfrm flipH="1">
              <a:off x="6727825" y="4383150"/>
              <a:ext cx="93464" cy="6873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228" name="Group 9227"/>
          <p:cNvGrpSpPr/>
          <p:nvPr/>
        </p:nvGrpSpPr>
        <p:grpSpPr>
          <a:xfrm>
            <a:off x="7340601" y="3396788"/>
            <a:ext cx="151676" cy="794212"/>
            <a:chOff x="6369050" y="4386325"/>
            <a:chExt cx="102989" cy="550800"/>
          </a:xfrm>
        </p:grpSpPr>
        <p:cxnSp>
          <p:nvCxnSpPr>
            <p:cNvPr id="52" name="Straight Connector 51"/>
            <p:cNvCxnSpPr/>
            <p:nvPr/>
          </p:nvCxnSpPr>
          <p:spPr bwMode="auto">
            <a:xfrm flipH="1">
              <a:off x="6369050" y="4386325"/>
              <a:ext cx="99815" cy="54762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/>
            <p:cNvCxnSpPr/>
            <p:nvPr/>
          </p:nvCxnSpPr>
          <p:spPr bwMode="auto">
            <a:xfrm flipH="1">
              <a:off x="6369050" y="4389500"/>
              <a:ext cx="102989" cy="5476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227" name="Group 9226"/>
          <p:cNvGrpSpPr/>
          <p:nvPr/>
        </p:nvGrpSpPr>
        <p:grpSpPr>
          <a:xfrm>
            <a:off x="6625167" y="3394670"/>
            <a:ext cx="133684" cy="612180"/>
            <a:chOff x="5880100" y="4389500"/>
            <a:chExt cx="87114" cy="423800"/>
          </a:xfrm>
        </p:grpSpPr>
        <p:cxnSp>
          <p:nvCxnSpPr>
            <p:cNvPr id="51" name="Straight Connector 50"/>
            <p:cNvCxnSpPr/>
            <p:nvPr/>
          </p:nvCxnSpPr>
          <p:spPr bwMode="auto">
            <a:xfrm flipH="1">
              <a:off x="5880100" y="4389500"/>
              <a:ext cx="83940" cy="4238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/>
            <p:cNvCxnSpPr/>
            <p:nvPr/>
          </p:nvCxnSpPr>
          <p:spPr bwMode="auto">
            <a:xfrm flipH="1">
              <a:off x="5880100" y="4389500"/>
              <a:ext cx="87114" cy="4206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226" name="Group 9225"/>
          <p:cNvGrpSpPr/>
          <p:nvPr/>
        </p:nvGrpSpPr>
        <p:grpSpPr>
          <a:xfrm>
            <a:off x="6036733" y="3401016"/>
            <a:ext cx="53247" cy="548683"/>
            <a:chOff x="5470525" y="4383150"/>
            <a:chExt cx="39489" cy="373000"/>
          </a:xfrm>
        </p:grpSpPr>
        <p:cxnSp>
          <p:nvCxnSpPr>
            <p:cNvPr id="50" name="Straight Connector 49"/>
            <p:cNvCxnSpPr/>
            <p:nvPr/>
          </p:nvCxnSpPr>
          <p:spPr bwMode="auto">
            <a:xfrm flipH="1">
              <a:off x="5473700" y="4383150"/>
              <a:ext cx="33139" cy="3730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Connector 58"/>
            <p:cNvCxnSpPr/>
            <p:nvPr/>
          </p:nvCxnSpPr>
          <p:spPr bwMode="auto">
            <a:xfrm flipH="1">
              <a:off x="5470525" y="4383150"/>
              <a:ext cx="39489" cy="3634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224" name="Group 9223"/>
          <p:cNvGrpSpPr/>
          <p:nvPr/>
        </p:nvGrpSpPr>
        <p:grpSpPr>
          <a:xfrm>
            <a:off x="4883150" y="3396781"/>
            <a:ext cx="3175" cy="481580"/>
            <a:chOff x="4683125" y="4383150"/>
            <a:chExt cx="3175" cy="344425"/>
          </a:xfrm>
        </p:grpSpPr>
        <p:cxnSp>
          <p:nvCxnSpPr>
            <p:cNvPr id="49" name="Straight Connector 48"/>
            <p:cNvCxnSpPr/>
            <p:nvPr/>
          </p:nvCxnSpPr>
          <p:spPr bwMode="auto">
            <a:xfrm flipH="1">
              <a:off x="4683125" y="4383150"/>
              <a:ext cx="1389" cy="34442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4684514" y="4389500"/>
              <a:ext cx="1786" cy="32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1" name="Straight Connector 60"/>
          <p:cNvCxnSpPr/>
          <p:nvPr/>
        </p:nvCxnSpPr>
        <p:spPr bwMode="auto">
          <a:xfrm>
            <a:off x="3525639" y="3397842"/>
            <a:ext cx="148894" cy="4671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>
            <a:off x="2184730" y="3685709"/>
            <a:ext cx="1019903" cy="6873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37" name="Group 9236"/>
          <p:cNvGrpSpPr/>
          <p:nvPr/>
        </p:nvGrpSpPr>
        <p:grpSpPr>
          <a:xfrm>
            <a:off x="1629833" y="5143500"/>
            <a:ext cx="1604434" cy="1143465"/>
            <a:chOff x="1629833" y="5143500"/>
            <a:chExt cx="1604434" cy="1143465"/>
          </a:xfrm>
        </p:grpSpPr>
        <p:cxnSp>
          <p:nvCxnSpPr>
            <p:cNvPr id="63" name="Straight Connector 62"/>
            <p:cNvCxnSpPr>
              <a:endCxn id="64" idx="2"/>
            </p:cNvCxnSpPr>
            <p:nvPr/>
          </p:nvCxnSpPr>
          <p:spPr bwMode="auto">
            <a:xfrm>
              <a:off x="1629833" y="5143500"/>
              <a:ext cx="4235" cy="98001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Right Brace 63"/>
            <p:cNvSpPr/>
            <p:nvPr/>
          </p:nvSpPr>
          <p:spPr bwMode="auto">
            <a:xfrm rot="5400000">
              <a:off x="2350324" y="5407260"/>
              <a:ext cx="163449" cy="1595962"/>
            </a:xfrm>
            <a:prstGeom prst="rightBrace">
              <a:avLst>
                <a:gd name="adj1" fmla="val 27568"/>
                <a:gd name="adj2" fmla="val 51154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cxnSp>
          <p:nvCxnSpPr>
            <p:cNvPr id="65" name="Straight Connector 64"/>
            <p:cNvCxnSpPr>
              <a:endCxn id="64" idx="0"/>
            </p:cNvCxnSpPr>
            <p:nvPr/>
          </p:nvCxnSpPr>
          <p:spPr bwMode="auto">
            <a:xfrm flipH="1">
              <a:off x="3230030" y="5842000"/>
              <a:ext cx="4237" cy="28151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6" name="Right Brace 65"/>
          <p:cNvSpPr/>
          <p:nvPr/>
        </p:nvSpPr>
        <p:spPr bwMode="auto">
          <a:xfrm rot="5400000">
            <a:off x="4136792" y="5277091"/>
            <a:ext cx="163449" cy="1849967"/>
          </a:xfrm>
          <a:prstGeom prst="rightBrace">
            <a:avLst>
              <a:gd name="adj1" fmla="val 27568"/>
              <a:gd name="adj2" fmla="val 5115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cxnSp>
        <p:nvCxnSpPr>
          <p:cNvPr id="67" name="Straight Connector 66"/>
          <p:cNvCxnSpPr>
            <a:endCxn id="66" idx="2"/>
          </p:cNvCxnSpPr>
          <p:nvPr/>
        </p:nvCxnSpPr>
        <p:spPr bwMode="auto">
          <a:xfrm>
            <a:off x="3289300" y="5846233"/>
            <a:ext cx="4233" cy="27411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>
            <a:endCxn id="66" idx="0"/>
          </p:cNvCxnSpPr>
          <p:nvPr/>
        </p:nvCxnSpPr>
        <p:spPr bwMode="auto">
          <a:xfrm flipH="1">
            <a:off x="5143500" y="5985933"/>
            <a:ext cx="7938" cy="13441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33" name="Group 9232"/>
          <p:cNvGrpSpPr/>
          <p:nvPr/>
        </p:nvGrpSpPr>
        <p:grpSpPr>
          <a:xfrm>
            <a:off x="5219700" y="5249333"/>
            <a:ext cx="2925233" cy="1036573"/>
            <a:chOff x="5219700" y="5249333"/>
            <a:chExt cx="2925233" cy="1036573"/>
          </a:xfrm>
        </p:grpSpPr>
        <p:sp>
          <p:nvSpPr>
            <p:cNvPr id="69" name="Right Brace 68"/>
            <p:cNvSpPr/>
            <p:nvPr/>
          </p:nvSpPr>
          <p:spPr bwMode="auto">
            <a:xfrm rot="5400000">
              <a:off x="6599776" y="4744985"/>
              <a:ext cx="163449" cy="2918394"/>
            </a:xfrm>
            <a:prstGeom prst="rightBrace">
              <a:avLst>
                <a:gd name="adj1" fmla="val 27568"/>
                <a:gd name="adj2" fmla="val 52104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cxnSp>
          <p:nvCxnSpPr>
            <p:cNvPr id="70" name="Straight Connector 69"/>
            <p:cNvCxnSpPr>
              <a:endCxn id="69" idx="0"/>
            </p:cNvCxnSpPr>
            <p:nvPr/>
          </p:nvCxnSpPr>
          <p:spPr bwMode="auto">
            <a:xfrm flipH="1">
              <a:off x="8140698" y="5249333"/>
              <a:ext cx="4235" cy="8731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70"/>
            <p:cNvCxnSpPr>
              <a:endCxn id="69" idx="2"/>
            </p:cNvCxnSpPr>
            <p:nvPr/>
          </p:nvCxnSpPr>
          <p:spPr bwMode="auto">
            <a:xfrm>
              <a:off x="5219700" y="5973233"/>
              <a:ext cx="2604" cy="1492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3733850" y="6245385"/>
            <a:ext cx="956683" cy="29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Thorax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3" name="Text Box 31"/>
          <p:cNvSpPr txBox="1">
            <a:spLocks noChangeArrowheads="1"/>
          </p:cNvSpPr>
          <p:nvPr/>
        </p:nvSpPr>
        <p:spPr bwMode="auto">
          <a:xfrm>
            <a:off x="5979620" y="6249621"/>
            <a:ext cx="1356735" cy="31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Abdomen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Text Box 31"/>
          <p:cNvSpPr txBox="1">
            <a:spLocks noChangeArrowheads="1"/>
          </p:cNvSpPr>
          <p:nvPr/>
        </p:nvSpPr>
        <p:spPr bwMode="auto">
          <a:xfrm>
            <a:off x="933502" y="3466194"/>
            <a:ext cx="1344031" cy="71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Segment</a:t>
            </a:r>
            <a:br>
              <a:rPr lang="en-US" sz="2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boundary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3522465" y="3403133"/>
            <a:ext cx="160535" cy="4788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4220966" y="3403132"/>
            <a:ext cx="3901" cy="5084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0" name="Group 89"/>
          <p:cNvGrpSpPr/>
          <p:nvPr/>
        </p:nvGrpSpPr>
        <p:grpSpPr>
          <a:xfrm>
            <a:off x="5463116" y="3396782"/>
            <a:ext cx="3175" cy="490724"/>
            <a:chOff x="4683125" y="4383150"/>
            <a:chExt cx="3175" cy="344425"/>
          </a:xfrm>
        </p:grpSpPr>
        <p:cxnSp>
          <p:nvCxnSpPr>
            <p:cNvPr id="91" name="Straight Connector 90"/>
            <p:cNvCxnSpPr/>
            <p:nvPr/>
          </p:nvCxnSpPr>
          <p:spPr bwMode="auto">
            <a:xfrm flipH="1">
              <a:off x="4683125" y="4383150"/>
              <a:ext cx="1389" cy="34442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/>
            <p:nvPr/>
          </p:nvCxnSpPr>
          <p:spPr bwMode="auto">
            <a:xfrm>
              <a:off x="4684514" y="4389500"/>
              <a:ext cx="1786" cy="32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723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0cInSituHybridiz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234694"/>
            <a:ext cx="8546592" cy="4248912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20.10c</a:t>
            </a:r>
            <a:endParaRPr lang="en-US" sz="1200" dirty="0"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73148" y="4732867"/>
            <a:ext cx="849252" cy="186266"/>
            <a:chOff x="8276167" y="4567767"/>
            <a:chExt cx="509058" cy="100541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8276167" y="4618038"/>
              <a:ext cx="50905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827743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8784167" y="4567767"/>
              <a:ext cx="0" cy="10054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559262" y="4940174"/>
            <a:ext cx="897004" cy="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50 </a:t>
            </a:r>
            <a:r>
              <a:rPr lang="en-US" dirty="0" smtClean="0">
                <a:solidFill>
                  <a:srgbClr val="FFFFFF"/>
                </a:solidFill>
                <a:latin typeface="Symbol Std"/>
                <a:cs typeface="Symbol Std"/>
              </a:rPr>
              <a:t>µ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m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575671" y="3788831"/>
            <a:ext cx="1" cy="11296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2381253" y="4639733"/>
            <a:ext cx="6043080" cy="296009"/>
            <a:chOff x="2381253" y="4639733"/>
            <a:chExt cx="6043080" cy="296009"/>
          </a:xfrm>
        </p:grpSpPr>
        <p:sp>
          <p:nvSpPr>
            <p:cNvPr id="14" name="Right Bracket 13"/>
            <p:cNvSpPr/>
            <p:nvPr/>
          </p:nvSpPr>
          <p:spPr bwMode="auto">
            <a:xfrm rot="5400000">
              <a:off x="5307706" y="1713280"/>
              <a:ext cx="190173" cy="6043080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flipH="1">
              <a:off x="3320275" y="4645910"/>
              <a:ext cx="1" cy="17724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4170106" y="4643978"/>
              <a:ext cx="1" cy="17724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H="1">
              <a:off x="4987699" y="4643978"/>
              <a:ext cx="1" cy="17724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5681566" y="4643978"/>
              <a:ext cx="1" cy="17724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H="1">
              <a:off x="7359752" y="4643978"/>
              <a:ext cx="1" cy="17724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H="1">
              <a:off x="6536795" y="4643978"/>
              <a:ext cx="1" cy="17724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" name="Group 3"/>
            <p:cNvGrpSpPr/>
            <p:nvPr/>
          </p:nvGrpSpPr>
          <p:grpSpPr>
            <a:xfrm>
              <a:off x="2850376" y="4823289"/>
              <a:ext cx="5041882" cy="112453"/>
              <a:chOff x="2850376" y="4823289"/>
              <a:chExt cx="5041882" cy="112453"/>
            </a:xfrm>
          </p:grpSpPr>
          <p:cxnSp>
            <p:nvCxnSpPr>
              <p:cNvPr id="21" name="Straight Connector 20"/>
              <p:cNvCxnSpPr/>
              <p:nvPr/>
            </p:nvCxnSpPr>
            <p:spPr bwMode="auto">
              <a:xfrm flipH="1">
                <a:off x="2850376" y="4823289"/>
                <a:ext cx="1" cy="10625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flipH="1">
                <a:off x="3750580" y="4824529"/>
                <a:ext cx="1" cy="10625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flipH="1">
                <a:off x="5334211" y="4824528"/>
                <a:ext cx="1" cy="10625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4573566" y="4829491"/>
                <a:ext cx="1" cy="10625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6101117" y="4824529"/>
                <a:ext cx="1" cy="10625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6945587" y="4824528"/>
                <a:ext cx="1" cy="10625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7892257" y="4824528"/>
                <a:ext cx="1" cy="10625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1073197" y="1327761"/>
            <a:ext cx="772535" cy="36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Head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3213151" y="1323526"/>
            <a:ext cx="1121784" cy="37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Thorax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6107712" y="1328817"/>
            <a:ext cx="1409606" cy="37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Abdomen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2675517" y="4926093"/>
            <a:ext cx="440218" cy="3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T1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3560275" y="4926093"/>
            <a:ext cx="440218" cy="3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T2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4404765" y="4926092"/>
            <a:ext cx="440218" cy="3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T3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5139290" y="4926094"/>
            <a:ext cx="440218" cy="3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A1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888581" y="4930330"/>
            <a:ext cx="440218" cy="3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A2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6735239" y="4920646"/>
            <a:ext cx="440218" cy="358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A3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7679261" y="4921862"/>
            <a:ext cx="440218" cy="3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A4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8348117" y="4917628"/>
            <a:ext cx="440218" cy="3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A5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38155" y="1685925"/>
            <a:ext cx="8206312" cy="388410"/>
            <a:chOff x="1301755" y="3523193"/>
            <a:chExt cx="6445248" cy="302666"/>
          </a:xfrm>
        </p:grpSpPr>
        <p:sp>
          <p:nvSpPr>
            <p:cNvPr id="41" name="Right Bracket 40"/>
            <p:cNvSpPr/>
            <p:nvPr/>
          </p:nvSpPr>
          <p:spPr bwMode="auto">
            <a:xfrm rot="16200000">
              <a:off x="4443642" y="519340"/>
              <a:ext cx="161473" cy="6445248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 flipH="1">
              <a:off x="6297417" y="3527426"/>
              <a:ext cx="0" cy="137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/>
            <p:cNvCxnSpPr/>
            <p:nvPr/>
          </p:nvCxnSpPr>
          <p:spPr bwMode="auto">
            <a:xfrm flipH="1">
              <a:off x="3880185" y="3569741"/>
              <a:ext cx="1" cy="893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4851735" y="3654409"/>
              <a:ext cx="1" cy="1147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/>
            <p:cNvCxnSpPr/>
            <p:nvPr/>
          </p:nvCxnSpPr>
          <p:spPr bwMode="auto">
            <a:xfrm flipH="1">
              <a:off x="2914985" y="3658642"/>
              <a:ext cx="1" cy="15134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/>
            <p:cNvCxnSpPr/>
            <p:nvPr/>
          </p:nvCxnSpPr>
          <p:spPr bwMode="auto">
            <a:xfrm flipH="1">
              <a:off x="4852792" y="3670301"/>
              <a:ext cx="0" cy="15555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3881242" y="3530601"/>
              <a:ext cx="0" cy="137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/>
            <p:cNvCxnSpPr/>
            <p:nvPr/>
          </p:nvCxnSpPr>
          <p:spPr bwMode="auto">
            <a:xfrm flipH="1">
              <a:off x="2101125" y="3523193"/>
              <a:ext cx="0" cy="137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3264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Reverse transcriptase-polymerase chain reaction</a:t>
            </a:r>
            <a:r>
              <a:rPr lang="en-US" dirty="0" smtClean="0"/>
              <a:t> (</a:t>
            </a:r>
            <a:r>
              <a:rPr lang="en-US" b="1" dirty="0" smtClean="0"/>
              <a:t>RT-PCR</a:t>
            </a:r>
            <a:r>
              <a:rPr lang="en-US" dirty="0" smtClean="0"/>
              <a:t>)</a:t>
            </a:r>
            <a:r>
              <a:rPr lang="en-US" b="1" dirty="0" smtClean="0"/>
              <a:t> </a:t>
            </a:r>
            <a:r>
              <a:rPr lang="en-US" dirty="0" smtClean="0"/>
              <a:t>is useful for comparing amounts of specific mRNAs in several samples at the same time</a:t>
            </a:r>
          </a:p>
          <a:p>
            <a:r>
              <a:rPr lang="en-US" dirty="0" smtClean="0"/>
              <a:t>Reverse transcriptase is added to mRNA to make </a:t>
            </a:r>
            <a:r>
              <a:rPr lang="en-US" b="1" dirty="0" smtClean="0"/>
              <a:t>complementary DNA </a:t>
            </a:r>
            <a:r>
              <a:rPr lang="en-US" dirty="0" smtClean="0"/>
              <a:t>(</a:t>
            </a:r>
            <a:r>
              <a:rPr lang="en-US" b="1" dirty="0" err="1" smtClean="0"/>
              <a:t>cDNA</a:t>
            </a:r>
            <a:r>
              <a:rPr lang="en-US" dirty="0" smtClean="0"/>
              <a:t>), which serves as a template for PCR amplification of the gene of interest</a:t>
            </a:r>
          </a:p>
          <a:p>
            <a:r>
              <a:rPr lang="en-US" dirty="0" smtClean="0"/>
              <a:t>The products are run on a gel and the mRNA of interest is identified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12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1MakingcDNA_1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24" y="134112"/>
            <a:ext cx="403555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20.11-1</a:t>
            </a:r>
            <a:endParaRPr lang="en-US" sz="1200" dirty="0"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5518195" y="263686"/>
            <a:ext cx="878371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nucleus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974498" y="440267"/>
            <a:ext cx="5119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4860198" y="1121833"/>
            <a:ext cx="533069" cy="1519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5016831" y="1121833"/>
            <a:ext cx="3722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5425063" y="941026"/>
            <a:ext cx="1128138" cy="57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mRNAs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cytoplasm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4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1MakingcDNA_2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24" y="134112"/>
            <a:ext cx="403555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20.11-2</a:t>
            </a:r>
            <a:endParaRPr lang="en-US" sz="1200" dirty="0"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5518195" y="263686"/>
            <a:ext cx="878371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nucleus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974498" y="440267"/>
            <a:ext cx="5119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4860198" y="1121833"/>
            <a:ext cx="533069" cy="1519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5016831" y="1121833"/>
            <a:ext cx="3722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3941234" y="2010834"/>
            <a:ext cx="12699" cy="3682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456767" y="2289767"/>
            <a:ext cx="4564" cy="1528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4521200" y="2691934"/>
            <a:ext cx="331" cy="1528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435934" y="2691934"/>
            <a:ext cx="3901" cy="1782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5425063" y="941026"/>
            <a:ext cx="1128138" cy="57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mRNAs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cytoplasm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3710567" y="1724184"/>
            <a:ext cx="2423538" cy="33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Reverse transcriptase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5276896" y="2003586"/>
            <a:ext cx="1119672" cy="2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Poly-A tail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3097764" y="2075554"/>
            <a:ext cx="725971" cy="26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315927" y="2807922"/>
            <a:ext cx="738672" cy="50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strand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238794" y="2812154"/>
            <a:ext cx="988438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Primer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(poly-</a:t>
            </a: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dT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)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2942167" y="235796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5532967" y="253153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3826933" y="251036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664201" y="2349505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749772" y="2396062"/>
            <a:ext cx="842462" cy="17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754006" y="2561153"/>
            <a:ext cx="660427" cy="1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440" dirty="0" smtClean="0">
                <a:solidFill>
                  <a:srgbClr val="000000"/>
                </a:solidFill>
                <a:latin typeface="Arial" charset="0"/>
              </a:rPr>
              <a:t>TTTTT</a:t>
            </a:r>
            <a:endParaRPr lang="en-US" sz="1100" kern="0" spc="44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</p:spTree>
    <p:extLst>
      <p:ext uri="{BB962C8B-B14F-4D97-AF65-F5344CB8AC3E}">
        <p14:creationId xmlns:p14="http://schemas.microsoft.com/office/powerpoint/2010/main" val="16214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1MakingcDNA_3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24" y="134112"/>
            <a:ext cx="403555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20.11-3</a:t>
            </a:r>
            <a:endParaRPr lang="en-US" sz="1200" dirty="0"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5518195" y="263686"/>
            <a:ext cx="878371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nucleus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974498" y="440267"/>
            <a:ext cx="5119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4860198" y="1121833"/>
            <a:ext cx="533069" cy="1519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5016831" y="1121833"/>
            <a:ext cx="3722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3941234" y="2010834"/>
            <a:ext cx="12699" cy="3682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456767" y="2289767"/>
            <a:ext cx="4564" cy="1528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4521200" y="2691934"/>
            <a:ext cx="331" cy="1528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435934" y="2691934"/>
            <a:ext cx="3901" cy="1782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5425063" y="941026"/>
            <a:ext cx="1128138" cy="57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mRNAs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cytoplasm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3710567" y="1724184"/>
            <a:ext cx="2423538" cy="33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Reverse transcriptase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5276896" y="2003586"/>
            <a:ext cx="1119672" cy="2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Poly-A tail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3097764" y="2075554"/>
            <a:ext cx="725971" cy="26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315927" y="2807922"/>
            <a:ext cx="738672" cy="50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strand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238794" y="2812154"/>
            <a:ext cx="988438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Primer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(poly-</a:t>
            </a: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dT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)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2942167" y="235796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2908300" y="3522136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5532967" y="253153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5528734" y="3725337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3826933" y="251036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912534" y="3729571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5702299" y="3517903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664201" y="2349505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749772" y="2396062"/>
            <a:ext cx="842462" cy="17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4749773" y="3555985"/>
            <a:ext cx="393728" cy="16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232373" y="3560219"/>
            <a:ext cx="393728" cy="16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754006" y="2561153"/>
            <a:ext cx="660427" cy="1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440" dirty="0" smtClean="0">
                <a:solidFill>
                  <a:srgbClr val="000000"/>
                </a:solidFill>
                <a:latin typeface="Arial" charset="0"/>
              </a:rPr>
              <a:t>TTTTT</a:t>
            </a:r>
            <a:endParaRPr lang="en-US" sz="1100" kern="0" spc="44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4754014" y="3750721"/>
            <a:ext cx="660427" cy="1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440" dirty="0" smtClean="0">
                <a:solidFill>
                  <a:srgbClr val="000000"/>
                </a:solidFill>
                <a:latin typeface="Arial" charset="0"/>
              </a:rPr>
              <a:t>TTTTT</a:t>
            </a:r>
            <a:endParaRPr lang="en-US" sz="1100" kern="0" spc="44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</p:spTree>
    <p:extLst>
      <p:ext uri="{BB962C8B-B14F-4D97-AF65-F5344CB8AC3E}">
        <p14:creationId xmlns:p14="http://schemas.microsoft.com/office/powerpoint/2010/main" val="302695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1MakingcDNA_4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24" y="134112"/>
            <a:ext cx="403555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20.11-4</a:t>
            </a:r>
            <a:endParaRPr lang="en-US" sz="1200" dirty="0"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5518195" y="263686"/>
            <a:ext cx="878371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nucleus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974498" y="440267"/>
            <a:ext cx="5119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4860198" y="1121833"/>
            <a:ext cx="533069" cy="1519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5016831" y="1121833"/>
            <a:ext cx="3722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3941234" y="2010834"/>
            <a:ext cx="12699" cy="3682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456767" y="2289767"/>
            <a:ext cx="4564" cy="1528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4521200" y="2691934"/>
            <a:ext cx="331" cy="1528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435934" y="2691934"/>
            <a:ext cx="3901" cy="1782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3496733" y="5109167"/>
            <a:ext cx="491399" cy="1613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5425063" y="941026"/>
            <a:ext cx="1128138" cy="57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mRNAs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cytoplasm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3710567" y="1724184"/>
            <a:ext cx="2423538" cy="33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Reverse transcriptase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5276896" y="2003586"/>
            <a:ext cx="1119672" cy="2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Poly-A tail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3097764" y="2075554"/>
            <a:ext cx="725971" cy="26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315927" y="2807922"/>
            <a:ext cx="738672" cy="50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strand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238794" y="2812154"/>
            <a:ext cx="988438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Primer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(poly-</a:t>
            </a: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dT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)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2942167" y="235796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2908300" y="3522136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5532967" y="253153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5528734" y="3725337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3826933" y="251036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912534" y="3729571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5702299" y="3517903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664201" y="2349505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749772" y="2396062"/>
            <a:ext cx="842462" cy="17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4749773" y="3555985"/>
            <a:ext cx="393728" cy="16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232373" y="3560219"/>
            <a:ext cx="393728" cy="16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754006" y="2561153"/>
            <a:ext cx="660427" cy="1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440" dirty="0" smtClean="0">
                <a:solidFill>
                  <a:srgbClr val="000000"/>
                </a:solidFill>
                <a:latin typeface="Arial" charset="0"/>
              </a:rPr>
              <a:t>TTTTT</a:t>
            </a:r>
            <a:endParaRPr lang="en-US" sz="1100" kern="0" spc="44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4754014" y="3750721"/>
            <a:ext cx="660427" cy="1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440" dirty="0" smtClean="0">
                <a:solidFill>
                  <a:srgbClr val="000000"/>
                </a:solidFill>
                <a:latin typeface="Arial" charset="0"/>
              </a:rPr>
              <a:t>TTTTT</a:t>
            </a:r>
            <a:endParaRPr lang="en-US" sz="1100" kern="0" spc="44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2937934" y="4694770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2942168" y="4872574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5528732" y="4872572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4343398" y="4703240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2584489" y="5148962"/>
            <a:ext cx="1272073" cy="52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1MakingcDNA_5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24" y="134112"/>
            <a:ext cx="403555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20.11-5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5518195" y="263686"/>
            <a:ext cx="878371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nucleus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4974498" y="440267"/>
            <a:ext cx="5119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V="1">
            <a:off x="4860198" y="1121833"/>
            <a:ext cx="533069" cy="1519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5016831" y="1121833"/>
            <a:ext cx="372202" cy="249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3941234" y="2010834"/>
            <a:ext cx="12699" cy="3682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5456767" y="2289767"/>
            <a:ext cx="4564" cy="1528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4521200" y="2691934"/>
            <a:ext cx="331" cy="1528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435934" y="2691934"/>
            <a:ext cx="3901" cy="1782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 flipH="1">
            <a:off x="3496733" y="5109167"/>
            <a:ext cx="491399" cy="1613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425063" y="941026"/>
            <a:ext cx="1128138" cy="57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mRNAs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cytoplasm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3710567" y="1724184"/>
            <a:ext cx="2423538" cy="33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Reverse transcriptase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5276896" y="2003586"/>
            <a:ext cx="1119672" cy="2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Poly-A tail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3097764" y="2075554"/>
            <a:ext cx="725971" cy="26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4315927" y="2807922"/>
            <a:ext cx="738672" cy="50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strand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5238794" y="2812154"/>
            <a:ext cx="988438" cy="55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Primer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(poly-</a:t>
            </a: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dT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)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942167" y="235796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2908300" y="3522136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532967" y="253153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5528734" y="3725337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3826933" y="2510369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2912534" y="3729571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5702299" y="3517903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664201" y="2349505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4749772" y="2396062"/>
            <a:ext cx="842462" cy="17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4749773" y="3555985"/>
            <a:ext cx="393728" cy="16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5232373" y="3560219"/>
            <a:ext cx="393728" cy="16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300" dirty="0" smtClean="0">
                <a:solidFill>
                  <a:srgbClr val="000000"/>
                </a:solidFill>
                <a:latin typeface="Arial" charset="0"/>
              </a:rPr>
              <a:t>AAA</a:t>
            </a:r>
            <a:endParaRPr lang="en-US" sz="1100" kern="0" spc="3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4754006" y="2561153"/>
            <a:ext cx="660427" cy="1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440" dirty="0" smtClean="0">
                <a:solidFill>
                  <a:srgbClr val="000000"/>
                </a:solidFill>
                <a:latin typeface="Arial" charset="0"/>
              </a:rPr>
              <a:t>TTTTT</a:t>
            </a:r>
            <a:endParaRPr lang="en-US" sz="1100" kern="0" spc="44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4754014" y="3750721"/>
            <a:ext cx="660427" cy="1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100" kern="0" spc="440" dirty="0" smtClean="0">
                <a:solidFill>
                  <a:srgbClr val="000000"/>
                </a:solidFill>
                <a:latin typeface="Arial" charset="0"/>
              </a:rPr>
              <a:t>TTTTT</a:t>
            </a:r>
            <a:endParaRPr lang="en-US" sz="1100" kern="0" spc="44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2937934" y="4694770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2942168" y="4872574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5528732" y="4872572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4343398" y="4703240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2584489" y="5148962"/>
            <a:ext cx="1272073" cy="52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3009901" y="5952071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3014135" y="6129875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5528733" y="6121408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5528735" y="5952076"/>
            <a:ext cx="156632" cy="2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3829091" y="6296199"/>
            <a:ext cx="723861" cy="25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cDNA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0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2RTPCRAnalysi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52" y="134112"/>
            <a:ext cx="5644896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20.12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156929" y="500753"/>
            <a:ext cx="1767371" cy="26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cDNA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 synthesis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131132" y="2336334"/>
            <a:ext cx="300235" cy="6185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H="1">
            <a:off x="4978401" y="2328333"/>
            <a:ext cx="160866" cy="2413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H="1">
            <a:off x="5003800" y="3022600"/>
            <a:ext cx="122767" cy="25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5223979" y="532503"/>
            <a:ext cx="865671" cy="25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mRNAs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5223979" y="1694553"/>
            <a:ext cx="751371" cy="24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cDNAs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2150579" y="2291453"/>
            <a:ext cx="1951521" cy="26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PCR amplification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779479" y="2069203"/>
            <a:ext cx="859321" cy="24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Primers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722329" y="3224903"/>
            <a:ext cx="878371" cy="572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Specific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2144229" y="3821803"/>
            <a:ext cx="2122971" cy="28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Gel electrophoresis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782279" y="4323453"/>
            <a:ext cx="846621" cy="28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FF6600"/>
                </a:solidFill>
                <a:latin typeface="Arial" charset="0"/>
              </a:rPr>
              <a:t>Results</a:t>
            </a:r>
            <a:endParaRPr lang="en-US" sz="18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4912829" y="4323453"/>
            <a:ext cx="2015021" cy="27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Embryonic stages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4696929" y="4602853"/>
            <a:ext cx="2421421" cy="27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kern="0" spc="1030" dirty="0" smtClean="0">
                <a:solidFill>
                  <a:srgbClr val="000000"/>
                </a:solidFill>
                <a:latin typeface="Arial" charset="0"/>
              </a:rPr>
              <a:t>1 2 3 4 5 6</a:t>
            </a:r>
            <a:endParaRPr lang="en-US" sz="1800" kern="0" spc="103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1801329" y="119753"/>
            <a:ext cx="1170471" cy="26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800" dirty="0">
              <a:solidFill>
                <a:srgbClr val="FF6600"/>
              </a:solidFill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97678" y="529438"/>
            <a:ext cx="266529" cy="271049"/>
            <a:chOff x="1797678" y="529438"/>
            <a:chExt cx="266529" cy="271049"/>
          </a:xfrm>
        </p:grpSpPr>
        <p:sp>
          <p:nvSpPr>
            <p:cNvPr id="22" name="Oval 21"/>
            <p:cNvSpPr/>
            <p:nvPr/>
          </p:nvSpPr>
          <p:spPr bwMode="auto">
            <a:xfrm>
              <a:off x="1797678" y="533958"/>
              <a:ext cx="266529" cy="266529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1808260" y="529438"/>
              <a:ext cx="242790" cy="270662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97678" y="2307438"/>
            <a:ext cx="266529" cy="271049"/>
            <a:chOff x="1797678" y="529438"/>
            <a:chExt cx="266529" cy="271049"/>
          </a:xfrm>
        </p:grpSpPr>
        <p:sp>
          <p:nvSpPr>
            <p:cNvPr id="26" name="Oval 25"/>
            <p:cNvSpPr/>
            <p:nvPr/>
          </p:nvSpPr>
          <p:spPr bwMode="auto">
            <a:xfrm>
              <a:off x="1797678" y="533958"/>
              <a:ext cx="266529" cy="266529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1808260" y="529438"/>
              <a:ext cx="242790" cy="270662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2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97678" y="3837788"/>
            <a:ext cx="266529" cy="271049"/>
            <a:chOff x="1797678" y="529438"/>
            <a:chExt cx="266529" cy="271049"/>
          </a:xfrm>
        </p:grpSpPr>
        <p:sp>
          <p:nvSpPr>
            <p:cNvPr id="30" name="Oval 29"/>
            <p:cNvSpPr/>
            <p:nvPr/>
          </p:nvSpPr>
          <p:spPr bwMode="auto">
            <a:xfrm>
              <a:off x="1797678" y="533958"/>
              <a:ext cx="266529" cy="266529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1808260" y="529438"/>
              <a:ext cx="242790" cy="270662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 smtClean="0">
                  <a:solidFill>
                    <a:srgbClr val="FFFFFF"/>
                  </a:solidFill>
                  <a:latin typeface="Arial" charset="0"/>
                </a:rPr>
                <a:t>3</a:t>
              </a:r>
              <a:endParaRPr lang="en-US" sz="16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3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_02_SequencingMachin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34112"/>
            <a:ext cx="4389120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20.2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423561" y="2989909"/>
            <a:ext cx="3499560" cy="26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(a) Standard sequencing machine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2411159" y="6254403"/>
            <a:ext cx="4355351" cy="2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(b) Next-generation sequencing machines</a:t>
            </a:r>
            <a:endParaRPr lang="en-US" sz="17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7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Studying the Expression of Interacting Groups of Genes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Automation has allowed scientists to measure the expression of thousands of genes at one time using DNA microarray assays</a:t>
            </a:r>
          </a:p>
          <a:p>
            <a:r>
              <a:rPr lang="en-US" b="1" dirty="0" smtClean="0"/>
              <a:t>DNA microarray assays </a:t>
            </a:r>
            <a:r>
              <a:rPr lang="en-US" dirty="0" smtClean="0"/>
              <a:t>compare patterns of gene expression in different tissues, at different times, or under different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3_MicroAssayGeneAct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463550"/>
            <a:ext cx="8546592" cy="579120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20.13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6910965" y="1034150"/>
            <a:ext cx="1928238" cy="53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Genes expressed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 first tissue.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6910963" y="2473483"/>
            <a:ext cx="1928238" cy="53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Genes expressed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 second tissue.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6919430" y="3862017"/>
            <a:ext cx="1928238" cy="53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Genes expressed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 both tissues.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6910964" y="5199751"/>
            <a:ext cx="1928238" cy="53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Genes expressed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 neither tissue.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2169629" y="5665416"/>
            <a:ext cx="1928238" cy="53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microarray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(actual size)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340831" y="441484"/>
            <a:ext cx="5094769" cy="58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Each dot is a well containing identical copies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of DNA fragments that carry a specific gene.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1136652" y="1225551"/>
            <a:ext cx="831848" cy="6540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2330450" y="1206500"/>
            <a:ext cx="78317" cy="4402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2501900" y="1227667"/>
            <a:ext cx="249767" cy="28363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1143001" y="971550"/>
            <a:ext cx="1155699" cy="9017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2292351" y="971551"/>
            <a:ext cx="114299" cy="673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 flipV="1">
            <a:off x="2298700" y="977900"/>
            <a:ext cx="449066" cy="5329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 Box 31"/>
          <p:cNvSpPr txBox="1">
            <a:spLocks noChangeArrowheads="1"/>
          </p:cNvSpPr>
          <p:nvPr/>
        </p:nvSpPr>
        <p:spPr bwMode="auto">
          <a:xfrm rot="10800000">
            <a:off x="1881763" y="5673884"/>
            <a:ext cx="234903" cy="30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93C5"/>
                </a:solidFill>
                <a:latin typeface="Symbol Std"/>
                <a:cs typeface="Symbol Std"/>
              </a:rPr>
              <a:t>►</a:t>
            </a:r>
            <a:endParaRPr lang="en-US" sz="1800" dirty="0">
              <a:solidFill>
                <a:srgbClr val="0093C5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With rapid and inexpensive sequencing methods available, researchers can also just sequence </a:t>
            </a:r>
            <a:r>
              <a:rPr lang="en-CA" dirty="0" err="1" smtClean="0"/>
              <a:t>cDNA</a:t>
            </a:r>
            <a:r>
              <a:rPr lang="en-CA" dirty="0" smtClean="0"/>
              <a:t> samples from different tissues or embryonic stages to determine the gene expression differences between them</a:t>
            </a:r>
          </a:p>
          <a:p>
            <a:r>
              <a:rPr lang="en-CA" dirty="0" smtClean="0"/>
              <a:t>By uncovering gene interactions and clues to gene function DNA microarray assays may contribute to understanding of disease and suggest new diagnostic targets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7796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Determining Gene Function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way to determine function is to disable the gene and observe the consequences</a:t>
            </a:r>
          </a:p>
          <a:p>
            <a:r>
              <a:rPr lang="en-US" dirty="0" smtClean="0"/>
              <a:t>Using </a:t>
            </a:r>
            <a:r>
              <a:rPr lang="en-US" b="1" i="1" dirty="0" smtClean="0"/>
              <a:t>in vitro</a:t>
            </a:r>
            <a:r>
              <a:rPr lang="en-US" b="1" dirty="0" smtClean="0"/>
              <a:t> mutagenesis</a:t>
            </a:r>
            <a:r>
              <a:rPr lang="en-US" dirty="0" smtClean="0"/>
              <a:t>, mutations are introduced into a cloned gene, altering or destroying its function</a:t>
            </a:r>
          </a:p>
          <a:p>
            <a:r>
              <a:rPr lang="en-US" dirty="0" smtClean="0"/>
              <a:t>When the mutated gene is returned to the cell,</a:t>
            </a:r>
            <a:br>
              <a:rPr lang="en-US" dirty="0" smtClean="0"/>
            </a:br>
            <a:r>
              <a:rPr lang="en-US" dirty="0" smtClean="0"/>
              <a:t>the normal gene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function might be determined by examining the mutant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phenotype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3902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 expression can also be silenced using </a:t>
            </a:r>
            <a:r>
              <a:rPr lang="en-US" b="1" dirty="0" smtClean="0"/>
              <a:t>RNA interference </a:t>
            </a:r>
            <a:r>
              <a:rPr lang="en-US" dirty="0" smtClean="0"/>
              <a:t>(</a:t>
            </a:r>
            <a:r>
              <a:rPr lang="en-US" b="1" dirty="0" err="1" smtClean="0"/>
              <a:t>RNAi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Synthetic double-stranded RNA molecules matching the sequence of a particular gene are used to break down or block the gene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mRNA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5054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humans, researchers analyze the genomes of many people with a certain genetic condition to try to find nucleotide changes specific to the condition</a:t>
            </a:r>
          </a:p>
          <a:p>
            <a:r>
              <a:rPr lang="en-US" dirty="0" smtClean="0"/>
              <a:t>These genome-wide association studies test for genetic markers, sequences that vary among individuals</a:t>
            </a:r>
          </a:p>
          <a:p>
            <a:r>
              <a:rPr lang="en-US" b="1" dirty="0" smtClean="0"/>
              <a:t>SNPs</a:t>
            </a:r>
            <a:r>
              <a:rPr lang="en-US" dirty="0" smtClean="0"/>
              <a:t> (</a:t>
            </a:r>
            <a:r>
              <a:rPr lang="en-US" b="1" dirty="0" smtClean="0"/>
              <a:t>single nucleotide polymorphisms</a:t>
            </a:r>
            <a:r>
              <a:rPr lang="en-US" dirty="0" smtClean="0"/>
              <a:t>), single nucleotide variants, are among the most useful genetic markers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00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SNP variants that are found frequently associated with a particular inherited disorder alert researchers to the most likely location for the disease-causing gene</a:t>
            </a:r>
          </a:p>
          <a:p>
            <a:r>
              <a:rPr lang="en-US" smtClean="0"/>
              <a:t>SNPs are rarely directly involved in the disease; they are most often in noncoding regions of the genome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851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4SNP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393190"/>
            <a:ext cx="8546592" cy="393192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20.14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340830" y="1694555"/>
            <a:ext cx="590504" cy="31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DNA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3425099" y="2294467"/>
            <a:ext cx="613501" cy="630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3437467" y="2921000"/>
            <a:ext cx="605698" cy="8758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2779230" y="2735953"/>
            <a:ext cx="590504" cy="31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SNP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5370030" y="2329554"/>
            <a:ext cx="1741970" cy="32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Normal allele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5132963" y="4666355"/>
            <a:ext cx="2216103" cy="67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Disease-causing</a:t>
            </a:r>
            <a:br>
              <a:rPr lang="en-US" sz="22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allele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4066167" y="1415154"/>
            <a:ext cx="285704" cy="33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4083099" y="1940088"/>
            <a:ext cx="302637" cy="32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T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066165" y="3760420"/>
            <a:ext cx="294170" cy="32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C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057697" y="4293822"/>
            <a:ext cx="277237" cy="30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 20.3: Cloned organisms and stem cells are useful for basic research and other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3" y="1704974"/>
            <a:ext cx="8499249" cy="4641585"/>
          </a:xfrm>
        </p:spPr>
        <p:txBody>
          <a:bodyPr/>
          <a:lstStyle/>
          <a:p>
            <a:r>
              <a:rPr lang="en-US" dirty="0" smtClean="0"/>
              <a:t>Organismal cloning produces one or more organisms genetically identical to the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parent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that donated the single cell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stem cell </a:t>
            </a:r>
            <a:r>
              <a:rPr lang="en-US" dirty="0" smtClean="0"/>
              <a:t>is a relatively unspecialized cell that can reproduce itself indefinitely, or under certain conditions can differentiate into one or more types of specialized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66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Cloning Plants: Single-Cell Cultures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plants, cells can dedifferentiate and then</a:t>
            </a:r>
            <a:br>
              <a:rPr lang="en-US" dirty="0" smtClean="0"/>
            </a:br>
            <a:r>
              <a:rPr lang="en-US" dirty="0" smtClean="0"/>
              <a:t>give rise to all the specialized cell types of</a:t>
            </a:r>
            <a:br>
              <a:rPr lang="en-US" dirty="0" smtClean="0"/>
            </a:br>
            <a:r>
              <a:rPr lang="en-US" dirty="0" smtClean="0"/>
              <a:t>the organism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totipotent</a:t>
            </a:r>
            <a:r>
              <a:rPr lang="en-US" dirty="0" smtClean="0"/>
              <a:t> cell, such as this, is one that can generate a complete new organism</a:t>
            </a:r>
          </a:p>
          <a:p>
            <a:r>
              <a:rPr lang="en-US" dirty="0" smtClean="0"/>
              <a:t>Plant cloning is used extensively in agriculture</a:t>
            </a:r>
            <a:endParaRPr 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026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_03_DideoxyChainTerm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6" y="140462"/>
            <a:ext cx="5352288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20.3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686050" y="148361"/>
            <a:ext cx="1041399" cy="28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DNA</a:t>
            </a:r>
          </a:p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(template strand)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4102582" y="1251086"/>
            <a:ext cx="88418" cy="1078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endCxn id="16" idx="1"/>
          </p:cNvCxnSpPr>
          <p:nvPr/>
        </p:nvCxnSpPr>
        <p:spPr bwMode="auto">
          <a:xfrm flipH="1">
            <a:off x="5079206" y="2197100"/>
            <a:ext cx="5027" cy="2116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3931132" y="5448300"/>
            <a:ext cx="240818" cy="13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848582" y="6407150"/>
            <a:ext cx="317018" cy="64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ight Brace 15"/>
          <p:cNvSpPr/>
          <p:nvPr/>
        </p:nvSpPr>
        <p:spPr bwMode="auto">
          <a:xfrm rot="15395501">
            <a:off x="5071136" y="622578"/>
            <a:ext cx="162313" cy="3704327"/>
          </a:xfrm>
          <a:prstGeom prst="rightBrace">
            <a:avLst>
              <a:gd name="adj1" fmla="val 46171"/>
              <a:gd name="adj2" fmla="val 4849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3905251" y="148361"/>
            <a:ext cx="393700" cy="1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Primer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699001" y="148361"/>
            <a:ext cx="723900" cy="32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Deoxyribo</a:t>
            </a: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-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nucleotides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5791200" y="142011"/>
            <a:ext cx="1479550" cy="30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Dideoxyribonucleotides</a:t>
            </a: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(fluorescently tagged)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3790951" y="935761"/>
            <a:ext cx="698500" cy="28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DNA</a:t>
            </a:r>
          </a:p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3117851" y="2021611"/>
            <a:ext cx="901700" cy="29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DNA (template 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strand)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4610101" y="2015261"/>
            <a:ext cx="1009650" cy="21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Labeled strands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2921001" y="3767861"/>
            <a:ext cx="800100" cy="46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Direction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of movement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of strands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4273550" y="3926611"/>
            <a:ext cx="143510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Longest labeled strand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4959351" y="4371111"/>
            <a:ext cx="546100" cy="16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Detector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2984501" y="4879111"/>
            <a:ext cx="355600" cy="1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Laser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4279900" y="4955311"/>
            <a:ext cx="1485900" cy="16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Shortest labeled strand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3321051" y="3558311"/>
            <a:ext cx="622300" cy="19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Shortest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6553201" y="3558311"/>
            <a:ext cx="558800" cy="1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Longest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1943101" y="142011"/>
            <a:ext cx="68580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0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1930401" y="5120411"/>
            <a:ext cx="508000" cy="16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FF6600"/>
                </a:solidFill>
                <a:latin typeface="Arial" charset="0"/>
              </a:rPr>
              <a:t>Results</a:t>
            </a:r>
            <a:endParaRPr lang="en-US" sz="10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2806701" y="453161"/>
            <a:ext cx="165100" cy="1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2806701" y="2097811"/>
            <a:ext cx="165100" cy="1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3625851" y="3424961"/>
            <a:ext cx="165100" cy="1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 flipH="1">
            <a:off x="4121150" y="764311"/>
            <a:ext cx="196849" cy="1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6845301" y="3399561"/>
            <a:ext cx="165100" cy="17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4108450" y="300761"/>
            <a:ext cx="241299" cy="18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2781300" y="3431311"/>
            <a:ext cx="241299" cy="18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3600450" y="2923311"/>
            <a:ext cx="241299" cy="18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2781300" y="1786661"/>
            <a:ext cx="241299" cy="18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6808258" y="2110512"/>
            <a:ext cx="241299" cy="18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0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2870200" y="542061"/>
            <a:ext cx="273050" cy="138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b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</a:b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endParaRPr lang="en-US" sz="900" dirty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endParaRPr lang="en-US" sz="900" dirty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Symbol Std"/>
                <a:cs typeface="Symbol Std"/>
              </a:rPr>
              <a:t>A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2870200" y="2186711"/>
            <a:ext cx="273050" cy="138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b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</a:b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endParaRPr lang="en-US" sz="900" dirty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endParaRPr lang="en-US" sz="900" dirty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75000"/>
              </a:lnSpc>
            </a:pPr>
            <a:r>
              <a:rPr lang="en-US" sz="900" dirty="0" smtClean="0">
                <a:solidFill>
                  <a:srgbClr val="000000"/>
                </a:solidFill>
                <a:latin typeface="Symbol Std"/>
                <a:cs typeface="Symbol Std"/>
              </a:rPr>
              <a:t>A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3962400" y="402361"/>
            <a:ext cx="273050" cy="49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5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3441700" y="3018561"/>
            <a:ext cx="273050" cy="5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4883150" y="573811"/>
            <a:ext cx="336550" cy="13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err="1" smtClean="0">
                <a:solidFill>
                  <a:srgbClr val="000000"/>
                </a:solidFill>
                <a:latin typeface="Arial" charset="0"/>
              </a:rPr>
              <a:t>dATP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3860800" y="2904261"/>
            <a:ext cx="273050" cy="68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4216400" y="3018561"/>
            <a:ext cx="273050" cy="5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4616450" y="3012211"/>
            <a:ext cx="273050" cy="5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5372100" y="3018561"/>
            <a:ext cx="273050" cy="5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5800725" y="3021736"/>
            <a:ext cx="273050" cy="5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6232525" y="3018561"/>
            <a:ext cx="273050" cy="5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7" name="Text Box 31"/>
          <p:cNvSpPr txBox="1">
            <a:spLocks noChangeArrowheads="1"/>
          </p:cNvSpPr>
          <p:nvPr/>
        </p:nvSpPr>
        <p:spPr bwMode="auto">
          <a:xfrm>
            <a:off x="6661150" y="2161311"/>
            <a:ext cx="273050" cy="708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58" name="Text Box 31"/>
          <p:cNvSpPr txBox="1">
            <a:spLocks noChangeArrowheads="1"/>
          </p:cNvSpPr>
          <p:nvPr/>
        </p:nvSpPr>
        <p:spPr bwMode="auto">
          <a:xfrm>
            <a:off x="6667500" y="2809011"/>
            <a:ext cx="273050" cy="759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6232525" y="2266086"/>
            <a:ext cx="273050" cy="78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5803900" y="2377211"/>
            <a:ext cx="273050" cy="69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1" name="Text Box 31"/>
          <p:cNvSpPr txBox="1">
            <a:spLocks noChangeArrowheads="1"/>
          </p:cNvSpPr>
          <p:nvPr/>
        </p:nvSpPr>
        <p:spPr bwMode="auto">
          <a:xfrm>
            <a:off x="5372100" y="2485161"/>
            <a:ext cx="273050" cy="5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4972050" y="3012211"/>
            <a:ext cx="273050" cy="5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4972050" y="2586761"/>
            <a:ext cx="273050" cy="442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</p:txBody>
      </p:sp>
      <p:sp>
        <p:nvSpPr>
          <p:cNvPr id="64" name="Text Box 31"/>
          <p:cNvSpPr txBox="1">
            <a:spLocks noChangeArrowheads="1"/>
          </p:cNvSpPr>
          <p:nvPr/>
        </p:nvSpPr>
        <p:spPr bwMode="auto">
          <a:xfrm>
            <a:off x="4616450" y="2694711"/>
            <a:ext cx="273050" cy="33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5" name="Text Box 31"/>
          <p:cNvSpPr txBox="1">
            <a:spLocks noChangeArrowheads="1"/>
          </p:cNvSpPr>
          <p:nvPr/>
        </p:nvSpPr>
        <p:spPr bwMode="auto">
          <a:xfrm>
            <a:off x="4222750" y="2802661"/>
            <a:ext cx="273050" cy="21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8" name="Text Box 31"/>
          <p:cNvSpPr txBox="1">
            <a:spLocks noChangeArrowheads="1"/>
          </p:cNvSpPr>
          <p:nvPr/>
        </p:nvSpPr>
        <p:spPr bwMode="auto">
          <a:xfrm>
            <a:off x="6229350" y="586511"/>
            <a:ext cx="336550" cy="13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err="1" smtClean="0">
                <a:solidFill>
                  <a:srgbClr val="000000"/>
                </a:solidFill>
                <a:latin typeface="Arial" charset="0"/>
              </a:rPr>
              <a:t>ddATP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4883150" y="764311"/>
            <a:ext cx="336550" cy="13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err="1" smtClean="0">
                <a:solidFill>
                  <a:srgbClr val="000000"/>
                </a:solidFill>
                <a:latin typeface="Arial" charset="0"/>
              </a:rPr>
              <a:t>dCTP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6223000" y="770661"/>
            <a:ext cx="336550" cy="13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err="1" smtClean="0">
                <a:solidFill>
                  <a:srgbClr val="000000"/>
                </a:solidFill>
                <a:latin typeface="Arial" charset="0"/>
              </a:rPr>
              <a:t>ddCTP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889500" y="961161"/>
            <a:ext cx="336550" cy="13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err="1" smtClean="0">
                <a:solidFill>
                  <a:srgbClr val="000000"/>
                </a:solidFill>
                <a:latin typeface="Arial" charset="0"/>
              </a:rPr>
              <a:t>dTTP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6229350" y="967511"/>
            <a:ext cx="336550" cy="13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err="1" smtClean="0">
                <a:solidFill>
                  <a:srgbClr val="000000"/>
                </a:solidFill>
                <a:latin typeface="Arial" charset="0"/>
              </a:rPr>
              <a:t>ddTTP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3" name="Text Box 31"/>
          <p:cNvSpPr txBox="1">
            <a:spLocks noChangeArrowheads="1"/>
          </p:cNvSpPr>
          <p:nvPr/>
        </p:nvSpPr>
        <p:spPr bwMode="auto">
          <a:xfrm>
            <a:off x="4895850" y="1151661"/>
            <a:ext cx="336550" cy="13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err="1" smtClean="0">
                <a:solidFill>
                  <a:srgbClr val="000000"/>
                </a:solidFill>
                <a:latin typeface="Arial" charset="0"/>
              </a:rPr>
              <a:t>dGTP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4" name="Text Box 31"/>
          <p:cNvSpPr txBox="1">
            <a:spLocks noChangeArrowheads="1"/>
          </p:cNvSpPr>
          <p:nvPr/>
        </p:nvSpPr>
        <p:spPr bwMode="auto">
          <a:xfrm>
            <a:off x="6223000" y="1164361"/>
            <a:ext cx="336550" cy="13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900" dirty="0" err="1" smtClean="0">
                <a:solidFill>
                  <a:srgbClr val="000000"/>
                </a:solidFill>
                <a:latin typeface="Arial" charset="0"/>
              </a:rPr>
              <a:t>ddGTP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5" name="Text Box 31"/>
          <p:cNvSpPr txBox="1">
            <a:spLocks noChangeArrowheads="1"/>
          </p:cNvSpPr>
          <p:nvPr/>
        </p:nvSpPr>
        <p:spPr bwMode="auto">
          <a:xfrm>
            <a:off x="4730750" y="1469161"/>
            <a:ext cx="152400" cy="11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6" name="Text Box 31"/>
          <p:cNvSpPr txBox="1">
            <a:spLocks noChangeArrowheads="1"/>
          </p:cNvSpPr>
          <p:nvPr/>
        </p:nvSpPr>
        <p:spPr bwMode="auto">
          <a:xfrm>
            <a:off x="4895850" y="1469161"/>
            <a:ext cx="152400" cy="11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5067300" y="1475511"/>
            <a:ext cx="152400" cy="11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8" name="Text Box 31"/>
          <p:cNvSpPr txBox="1">
            <a:spLocks noChangeArrowheads="1"/>
          </p:cNvSpPr>
          <p:nvPr/>
        </p:nvSpPr>
        <p:spPr bwMode="auto">
          <a:xfrm>
            <a:off x="6070600" y="1481861"/>
            <a:ext cx="152400" cy="11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79" name="Text Box 31"/>
          <p:cNvSpPr txBox="1">
            <a:spLocks noChangeArrowheads="1"/>
          </p:cNvSpPr>
          <p:nvPr/>
        </p:nvSpPr>
        <p:spPr bwMode="auto">
          <a:xfrm>
            <a:off x="6235700" y="1481861"/>
            <a:ext cx="152400" cy="11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0" name="Text Box 31"/>
          <p:cNvSpPr txBox="1">
            <a:spLocks noChangeArrowheads="1"/>
          </p:cNvSpPr>
          <p:nvPr/>
        </p:nvSpPr>
        <p:spPr bwMode="auto">
          <a:xfrm>
            <a:off x="6400800" y="1475511"/>
            <a:ext cx="152400" cy="11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1" name="Text Box 31"/>
          <p:cNvSpPr txBox="1">
            <a:spLocks noChangeArrowheads="1"/>
          </p:cNvSpPr>
          <p:nvPr/>
        </p:nvSpPr>
        <p:spPr bwMode="auto">
          <a:xfrm>
            <a:off x="5486400" y="1551711"/>
            <a:ext cx="152400" cy="11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2" name="Text Box 31"/>
          <p:cNvSpPr txBox="1">
            <a:spLocks noChangeArrowheads="1"/>
          </p:cNvSpPr>
          <p:nvPr/>
        </p:nvSpPr>
        <p:spPr bwMode="auto">
          <a:xfrm>
            <a:off x="6819900" y="1558061"/>
            <a:ext cx="152400" cy="11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>
            <a:off x="2954867" y="5351128"/>
            <a:ext cx="965199" cy="46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Last nucleotide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of longest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labeled strand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2954869" y="6011528"/>
            <a:ext cx="965199" cy="46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Last nucleotide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of shortest</a:t>
            </a:r>
            <a:br>
              <a:rPr lang="en-US" sz="10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labeled strand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7" name="Text Box 31"/>
          <p:cNvSpPr txBox="1">
            <a:spLocks noChangeArrowheads="1"/>
          </p:cNvSpPr>
          <p:nvPr/>
        </p:nvSpPr>
        <p:spPr bwMode="auto">
          <a:xfrm>
            <a:off x="4102085" y="5384796"/>
            <a:ext cx="258233" cy="54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</p:txBody>
      </p:sp>
      <p:sp>
        <p:nvSpPr>
          <p:cNvPr id="88" name="Text Box 31"/>
          <p:cNvSpPr txBox="1">
            <a:spLocks noChangeArrowheads="1"/>
          </p:cNvSpPr>
          <p:nvPr/>
        </p:nvSpPr>
        <p:spPr bwMode="auto">
          <a:xfrm>
            <a:off x="4102086" y="5748860"/>
            <a:ext cx="258233" cy="71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endParaRPr lang="en-US" sz="9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9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9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  <a:endParaRPr lang="en-US" sz="9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16" name="Text Box 31"/>
          <p:cNvSpPr txBox="1">
            <a:spLocks noChangeArrowheads="1"/>
          </p:cNvSpPr>
          <p:nvPr/>
        </p:nvSpPr>
        <p:spPr bwMode="auto">
          <a:xfrm>
            <a:off x="3276600" y="2999511"/>
            <a:ext cx="29845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17" name="Text Box 31"/>
          <p:cNvSpPr txBox="1">
            <a:spLocks noChangeArrowheads="1"/>
          </p:cNvSpPr>
          <p:nvPr/>
        </p:nvSpPr>
        <p:spPr bwMode="auto">
          <a:xfrm>
            <a:off x="3695700" y="2891561"/>
            <a:ext cx="29845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18" name="Text Box 31"/>
          <p:cNvSpPr txBox="1">
            <a:spLocks noChangeArrowheads="1"/>
          </p:cNvSpPr>
          <p:nvPr/>
        </p:nvSpPr>
        <p:spPr bwMode="auto">
          <a:xfrm>
            <a:off x="4057650" y="2783611"/>
            <a:ext cx="29845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19" name="Text Box 31"/>
          <p:cNvSpPr txBox="1">
            <a:spLocks noChangeArrowheads="1"/>
          </p:cNvSpPr>
          <p:nvPr/>
        </p:nvSpPr>
        <p:spPr bwMode="auto">
          <a:xfrm>
            <a:off x="4445000" y="2682011"/>
            <a:ext cx="29845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0" name="Text Box 31"/>
          <p:cNvSpPr txBox="1">
            <a:spLocks noChangeArrowheads="1"/>
          </p:cNvSpPr>
          <p:nvPr/>
        </p:nvSpPr>
        <p:spPr bwMode="auto">
          <a:xfrm>
            <a:off x="4806950" y="2574061"/>
            <a:ext cx="29845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1" name="Text Box 31"/>
          <p:cNvSpPr txBox="1">
            <a:spLocks noChangeArrowheads="1"/>
          </p:cNvSpPr>
          <p:nvPr/>
        </p:nvSpPr>
        <p:spPr bwMode="auto">
          <a:xfrm>
            <a:off x="5207000" y="2466111"/>
            <a:ext cx="29845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2" name="Text Box 31"/>
          <p:cNvSpPr txBox="1">
            <a:spLocks noChangeArrowheads="1"/>
          </p:cNvSpPr>
          <p:nvPr/>
        </p:nvSpPr>
        <p:spPr bwMode="auto">
          <a:xfrm>
            <a:off x="5632450" y="2358161"/>
            <a:ext cx="29845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3" name="Text Box 31"/>
          <p:cNvSpPr txBox="1">
            <a:spLocks noChangeArrowheads="1"/>
          </p:cNvSpPr>
          <p:nvPr/>
        </p:nvSpPr>
        <p:spPr bwMode="auto">
          <a:xfrm>
            <a:off x="6070600" y="2256561"/>
            <a:ext cx="29845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24" name="Text Box 31"/>
          <p:cNvSpPr txBox="1">
            <a:spLocks noChangeArrowheads="1"/>
          </p:cNvSpPr>
          <p:nvPr/>
        </p:nvSpPr>
        <p:spPr bwMode="auto">
          <a:xfrm>
            <a:off x="6502400" y="2148611"/>
            <a:ext cx="298450" cy="18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0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0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</p:spTree>
    <p:extLst>
      <p:ext uri="{BB962C8B-B14F-4D97-AF65-F5344CB8AC3E}">
        <p14:creationId xmlns:p14="http://schemas.microsoft.com/office/powerpoint/2010/main" val="14702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5CloningCarrot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423672"/>
            <a:ext cx="8546592" cy="585825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20.15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3592031" y="585417"/>
            <a:ext cx="1564171" cy="54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Cross section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of carrot root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2245832" y="2126347"/>
            <a:ext cx="1225502" cy="55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Small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fragments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349300" y="3921284"/>
            <a:ext cx="1496436" cy="246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Fragments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were cultured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 nutrient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medium;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stirring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caused single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cells to shear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off into the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liquid.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2110365" y="3912814"/>
            <a:ext cx="1318636" cy="134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Single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cells free 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suspension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began to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divide.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3693631" y="3921285"/>
            <a:ext cx="1284769" cy="168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Embryonic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plant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developed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from a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cultured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single cell.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5344631" y="3912816"/>
            <a:ext cx="1682702" cy="144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Plantlet was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cultured on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agar medium.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Later it was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planted in soil.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7359699" y="3921284"/>
            <a:ext cx="1310169" cy="37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Adult plant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Cloning Animals: Nuclear Transplantation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nuclear transplantation, the nucleus of an unfertilized egg cell or zygote is replaced with the nucleus of a differentiated cell</a:t>
            </a:r>
          </a:p>
          <a:p>
            <a:r>
              <a:rPr lang="en-US" smtClean="0"/>
              <a:t>Experiments with frog embryos have shown that</a:t>
            </a:r>
            <a:br>
              <a:rPr lang="en-US" smtClean="0"/>
            </a:br>
            <a:r>
              <a:rPr lang="en-US" smtClean="0"/>
              <a:t>a transplanted nucleus can often support normal development of the egg</a:t>
            </a:r>
          </a:p>
          <a:p>
            <a:r>
              <a:rPr lang="en-US" smtClean="0"/>
              <a:t>However, the older the donor nucleus, the lower the percentage of normally developing tadpoles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6NuclearTransplant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"/>
          <a:stretch/>
        </p:blipFill>
        <p:spPr>
          <a:xfrm>
            <a:off x="414528" y="235712"/>
            <a:ext cx="8314944" cy="6343003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20.16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59362" y="221350"/>
            <a:ext cx="1352505" cy="30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FF6600"/>
                </a:solidFill>
                <a:latin typeface="Arial" charset="0"/>
              </a:rPr>
              <a:t>Experiment</a:t>
            </a:r>
            <a:endParaRPr lang="en-US" sz="18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2084963" y="246750"/>
            <a:ext cx="1462571" cy="29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Frog embryo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3862961" y="687015"/>
            <a:ext cx="361905" cy="2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UV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4455630" y="246751"/>
            <a:ext cx="1437171" cy="28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Frog egg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6369095" y="246750"/>
            <a:ext cx="1428705" cy="2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Frog tadpole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1966430" y="1643748"/>
            <a:ext cx="1344038" cy="50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Less differ-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entiated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7088765" y="1355883"/>
            <a:ext cx="1623436" cy="83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Fully differ-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entiated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(intestinal)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2211963" y="2439616"/>
            <a:ext cx="937638" cy="110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Donor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nucleus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trans-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planted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582629" y="2719015"/>
            <a:ext cx="1233972" cy="54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Enucleated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egg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7427430" y="2465016"/>
            <a:ext cx="937638" cy="109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Donor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nucleus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trans-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planted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3854494" y="3370948"/>
            <a:ext cx="2664838" cy="8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Egg with donor nucleus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activated to begin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development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459364" y="3955148"/>
            <a:ext cx="878370" cy="29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FF6600"/>
                </a:solidFill>
                <a:latin typeface="Arial" charset="0"/>
              </a:rPr>
              <a:t>Results</a:t>
            </a:r>
            <a:endParaRPr lang="en-US" sz="18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2669162" y="6088749"/>
            <a:ext cx="1530305" cy="55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Most develop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into tadpoles.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5801829" y="6097217"/>
            <a:ext cx="2351571" cy="56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Most stop developing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before tadpole stage.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2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Reproductive Cloning of Mammals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1997, Scottish researchers announced the birth of Dolly, a lamb cloned from an adult sheep by nuclear transplantation from a differentiated mammary cell</a:t>
            </a:r>
          </a:p>
          <a:p>
            <a:r>
              <a:rPr lang="en-US" smtClean="0"/>
              <a:t>Dolly</a:t>
            </a:r>
            <a:r>
              <a:rPr lang="ja-JP" altLang="en-US" smtClean="0"/>
              <a:t>’</a:t>
            </a:r>
            <a:r>
              <a:rPr lang="en-US" altLang="ja-JP" smtClean="0"/>
              <a:t>s premature death in 2003, as well as her arthritis, led to speculation that her cells were not as healthy as those of a normal sheep, possibly reflecting incomplete reprogramming of the original transplanted nucleus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1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7_MammalReproCloning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2" y="134112"/>
            <a:ext cx="4517136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20.17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372834" y="128219"/>
            <a:ext cx="903766" cy="26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400" dirty="0">
              <a:solidFill>
                <a:srgbClr val="FF66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4551165" y="3348567"/>
            <a:ext cx="346802" cy="37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Group 6"/>
          <p:cNvGrpSpPr/>
          <p:nvPr/>
        </p:nvGrpSpPr>
        <p:grpSpPr>
          <a:xfrm>
            <a:off x="3245483" y="1232172"/>
            <a:ext cx="224367" cy="233119"/>
            <a:chOff x="5427570" y="327780"/>
            <a:chExt cx="224367" cy="233119"/>
          </a:xfrm>
        </p:grpSpPr>
        <p:sp>
          <p:nvSpPr>
            <p:cNvPr id="8" name="Oval 7"/>
            <p:cNvSpPr/>
            <p:nvPr/>
          </p:nvSpPr>
          <p:spPr bwMode="auto">
            <a:xfrm>
              <a:off x="5436038" y="338650"/>
              <a:ext cx="211666" cy="21166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9" name="Text Box 31"/>
            <p:cNvSpPr txBox="1">
              <a:spLocks noChangeArrowheads="1"/>
            </p:cNvSpPr>
            <p:nvPr/>
          </p:nvSpPr>
          <p:spPr bwMode="auto">
            <a:xfrm>
              <a:off x="5427570" y="327780"/>
              <a:ext cx="224367" cy="23311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4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14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85950" y="1249106"/>
            <a:ext cx="224367" cy="233119"/>
            <a:chOff x="5427570" y="327780"/>
            <a:chExt cx="224367" cy="233119"/>
          </a:xfrm>
        </p:grpSpPr>
        <p:sp>
          <p:nvSpPr>
            <p:cNvPr id="11" name="Oval 10"/>
            <p:cNvSpPr/>
            <p:nvPr/>
          </p:nvSpPr>
          <p:spPr bwMode="auto">
            <a:xfrm>
              <a:off x="5436038" y="338650"/>
              <a:ext cx="211666" cy="21166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2" name="Text Box 31"/>
            <p:cNvSpPr txBox="1">
              <a:spLocks noChangeArrowheads="1"/>
            </p:cNvSpPr>
            <p:nvPr/>
          </p:nvSpPr>
          <p:spPr bwMode="auto">
            <a:xfrm>
              <a:off x="5427570" y="327780"/>
              <a:ext cx="224367" cy="23311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400" dirty="0" smtClean="0">
                  <a:solidFill>
                    <a:srgbClr val="FFFFFF"/>
                  </a:solidFill>
                  <a:latin typeface="Arial" charset="0"/>
                </a:rPr>
                <a:t>2</a:t>
              </a:r>
              <a:endParaRPr lang="en-US" sz="14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84707" y="2150814"/>
            <a:ext cx="224367" cy="233119"/>
            <a:chOff x="5427570" y="327780"/>
            <a:chExt cx="224367" cy="233119"/>
          </a:xfrm>
        </p:grpSpPr>
        <p:sp>
          <p:nvSpPr>
            <p:cNvPr id="14" name="Oval 13"/>
            <p:cNvSpPr/>
            <p:nvPr/>
          </p:nvSpPr>
          <p:spPr bwMode="auto">
            <a:xfrm>
              <a:off x="5436038" y="338650"/>
              <a:ext cx="211666" cy="21166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5" name="Text Box 31"/>
            <p:cNvSpPr txBox="1">
              <a:spLocks noChangeArrowheads="1"/>
            </p:cNvSpPr>
            <p:nvPr/>
          </p:nvSpPr>
          <p:spPr bwMode="auto">
            <a:xfrm>
              <a:off x="5427570" y="327780"/>
              <a:ext cx="224367" cy="23311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400" dirty="0" smtClean="0">
                  <a:solidFill>
                    <a:srgbClr val="FFFFFF"/>
                  </a:solidFill>
                  <a:latin typeface="Arial" charset="0"/>
                </a:rPr>
                <a:t>3</a:t>
              </a:r>
              <a:endParaRPr lang="en-US" sz="14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48018" y="3598605"/>
            <a:ext cx="224367" cy="233119"/>
            <a:chOff x="5427570" y="327780"/>
            <a:chExt cx="224367" cy="233119"/>
          </a:xfrm>
        </p:grpSpPr>
        <p:sp>
          <p:nvSpPr>
            <p:cNvPr id="17" name="Oval 16"/>
            <p:cNvSpPr/>
            <p:nvPr/>
          </p:nvSpPr>
          <p:spPr bwMode="auto">
            <a:xfrm>
              <a:off x="5436038" y="338650"/>
              <a:ext cx="211666" cy="21166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8" name="Text Box 31"/>
            <p:cNvSpPr txBox="1">
              <a:spLocks noChangeArrowheads="1"/>
            </p:cNvSpPr>
            <p:nvPr/>
          </p:nvSpPr>
          <p:spPr bwMode="auto">
            <a:xfrm>
              <a:off x="5427570" y="327780"/>
              <a:ext cx="224367" cy="23311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400" dirty="0" smtClean="0">
                  <a:solidFill>
                    <a:srgbClr val="FFFFFF"/>
                  </a:solidFill>
                  <a:latin typeface="Arial" charset="0"/>
                </a:rPr>
                <a:t>4</a:t>
              </a:r>
              <a:endParaRPr lang="en-US" sz="14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48014" y="4322503"/>
            <a:ext cx="224367" cy="233119"/>
            <a:chOff x="5427570" y="327780"/>
            <a:chExt cx="224367" cy="233119"/>
          </a:xfrm>
        </p:grpSpPr>
        <p:sp>
          <p:nvSpPr>
            <p:cNvPr id="20" name="Oval 19"/>
            <p:cNvSpPr/>
            <p:nvPr/>
          </p:nvSpPr>
          <p:spPr bwMode="auto">
            <a:xfrm>
              <a:off x="5436038" y="338650"/>
              <a:ext cx="211666" cy="21166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1" name="Text Box 31"/>
            <p:cNvSpPr txBox="1">
              <a:spLocks noChangeArrowheads="1"/>
            </p:cNvSpPr>
            <p:nvPr/>
          </p:nvSpPr>
          <p:spPr bwMode="auto">
            <a:xfrm>
              <a:off x="5427570" y="327780"/>
              <a:ext cx="224367" cy="23311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400" dirty="0" smtClean="0">
                  <a:solidFill>
                    <a:srgbClr val="FFFFFF"/>
                  </a:solidFill>
                  <a:latin typeface="Arial" charset="0"/>
                </a:rPr>
                <a:t>5</a:t>
              </a:r>
              <a:endParaRPr lang="en-US" sz="14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43776" y="5575576"/>
            <a:ext cx="224367" cy="233119"/>
            <a:chOff x="5427570" y="327780"/>
            <a:chExt cx="224367" cy="233119"/>
          </a:xfrm>
        </p:grpSpPr>
        <p:sp>
          <p:nvSpPr>
            <p:cNvPr id="23" name="Oval 22"/>
            <p:cNvSpPr/>
            <p:nvPr/>
          </p:nvSpPr>
          <p:spPr bwMode="auto">
            <a:xfrm>
              <a:off x="5436038" y="338650"/>
              <a:ext cx="211666" cy="21166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5427570" y="327780"/>
              <a:ext cx="224367" cy="23311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400" dirty="0" smtClean="0">
                  <a:solidFill>
                    <a:srgbClr val="FFFFFF"/>
                  </a:solidFill>
                  <a:latin typeface="Arial" charset="0"/>
                </a:rPr>
                <a:t>6</a:t>
              </a:r>
              <a:endParaRPr lang="en-US" sz="14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2592968" y="526150"/>
            <a:ext cx="912233" cy="3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Mammary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cell donor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2347432" y="6148020"/>
            <a:ext cx="615899" cy="21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FF6600"/>
                </a:solidFill>
                <a:latin typeface="Arial" charset="0"/>
              </a:rPr>
              <a:t>Results</a:t>
            </a:r>
            <a:endParaRPr lang="en-US" sz="14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4599567" y="526151"/>
            <a:ext cx="912233" cy="3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Egg cell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donor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4273602" y="1550618"/>
            <a:ext cx="912233" cy="3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Egg cell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from ovary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2813102" y="2155985"/>
            <a:ext cx="836032" cy="67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Cultured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mammary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cells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772201" y="1774985"/>
            <a:ext cx="759832" cy="37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Nucleus 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removed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184701" y="2147518"/>
            <a:ext cx="946099" cy="21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Cells fused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4942468" y="3231251"/>
            <a:ext cx="1204332" cy="42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Nucleus from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mammary cell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2643768" y="3612252"/>
            <a:ext cx="1424466" cy="22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Grown in culture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823934" y="3980552"/>
            <a:ext cx="1166233" cy="21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Early embryo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2660700" y="4323457"/>
            <a:ext cx="1653066" cy="40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Implanted in uterus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of a third sheep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5082167" y="5013485"/>
            <a:ext cx="848733" cy="41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Surrogate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mother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2656468" y="5576519"/>
            <a:ext cx="1132366" cy="41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Embryonic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development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4895901" y="5889788"/>
            <a:ext cx="1928232" cy="599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Lamb (“Dolly”)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genetically identical to</a:t>
            </a:r>
            <a:br>
              <a:rPr lang="en-US" sz="14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mammary cell donor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Since 1997, cloning has been demonstrated in many mammals, including mice, cats, cows, horses, mules, pigs, and dogs</a:t>
            </a:r>
          </a:p>
          <a:p>
            <a:r>
              <a:rPr lang="en-US" smtClean="0"/>
              <a:t>CC (for Carbon Copy) was the first cat cloned; however, CC differed somewhat from her</a:t>
            </a:r>
            <a:br>
              <a:rPr lang="en-US" smtClean="0"/>
            </a:br>
            <a:r>
              <a:rPr lang="en-US" smtClean="0"/>
              <a:t>female </a:t>
            </a:r>
            <a:r>
              <a:rPr lang="ja-JP" altLang="en-US" smtClean="0"/>
              <a:t>“</a:t>
            </a:r>
            <a:r>
              <a:rPr lang="en-US" altLang="ja-JP" smtClean="0"/>
              <a:t>parent</a:t>
            </a:r>
            <a:r>
              <a:rPr lang="ja-JP" altLang="en-US" smtClean="0"/>
              <a:t>”</a:t>
            </a:r>
            <a:endParaRPr lang="en-US" altLang="ja-JP" smtClean="0"/>
          </a:p>
          <a:p>
            <a:r>
              <a:rPr lang="en-US" smtClean="0"/>
              <a:t>Cloned animals do not always look or behave exactly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_18ClonedCatAndParent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" y="902208"/>
            <a:ext cx="6638544" cy="5053584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20.18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5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Faulty Gene Regulation in Cloned Animals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most nuclear transplantation studies, only a small percentage of cloned embryos have developed normally to birth, and many cloned animals exhibit defects</a:t>
            </a:r>
          </a:p>
          <a:p>
            <a:r>
              <a:rPr lang="en-US" smtClean="0"/>
              <a:t>Many epigenetic changes, such as acetylation of histones or methylation of DNA, must be reversed in the nucleus from a donor animal in order for genes to be expressed or repressed appropriately for early stages of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2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Stem Cells of Animals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Stem cells are relatively unspecialized cells that can both reproduce indefinitely and, under certain conditions, differentiate into one or more specialized cell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19StemCellPopulation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408432"/>
            <a:ext cx="6309360" cy="588873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20.19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3117897" y="1432085"/>
            <a:ext cx="1056171" cy="29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Stem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2948563" y="2448085"/>
            <a:ext cx="1394836" cy="30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 division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1492297" y="3100019"/>
            <a:ext cx="1056171" cy="29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Stem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3371900" y="3091552"/>
            <a:ext cx="565102" cy="24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and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4303231" y="3100019"/>
            <a:ext cx="1547236" cy="27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Precursor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2846963" y="5767017"/>
            <a:ext cx="963037" cy="2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Fat 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4091565" y="5767015"/>
            <a:ext cx="328036" cy="2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or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4785831" y="5758549"/>
            <a:ext cx="641303" cy="52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Bone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5911899" y="5775484"/>
            <a:ext cx="319569" cy="2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or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6377564" y="5758551"/>
            <a:ext cx="1200102" cy="56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White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blood 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_03aDideoxyChainTerm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487424"/>
            <a:ext cx="8546592" cy="3730752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20.3a</a:t>
            </a:r>
            <a:endParaRPr lang="en-US" sz="1200" dirty="0"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332317" y="1867093"/>
            <a:ext cx="1970616" cy="60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DNA</a:t>
            </a:r>
          </a:p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(template strand)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2584451" y="1867093"/>
            <a:ext cx="793749" cy="26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Primer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4106335" y="1867094"/>
            <a:ext cx="1303866" cy="63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900" dirty="0" err="1" smtClean="0">
                <a:solidFill>
                  <a:srgbClr val="000000"/>
                </a:solidFill>
                <a:latin typeface="Arial" charset="0"/>
              </a:rPr>
              <a:t>Deoxyribo</a:t>
            </a: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-</a:t>
            </a:r>
            <a:br>
              <a:rPr lang="en-US" sz="19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nucleotides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6104467" y="1877679"/>
            <a:ext cx="2692401" cy="58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err="1" smtClean="0">
                <a:solidFill>
                  <a:srgbClr val="000000"/>
                </a:solidFill>
                <a:latin typeface="Arial" charset="0"/>
              </a:rPr>
              <a:t>Dideoxyribonucleotides</a:t>
            </a: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19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(fluorescently tagged)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359834" y="1462810"/>
            <a:ext cx="1382660" cy="34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900" dirty="0">
              <a:solidFill>
                <a:srgbClr val="FF6600"/>
              </a:solidFill>
              <a:latin typeface="Arial" charset="0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2984982" y="3935019"/>
            <a:ext cx="139218" cy="1882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2377019" y="3340293"/>
            <a:ext cx="1382182" cy="59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DNA</a:t>
            </a:r>
          </a:p>
          <a:p>
            <a:pPr eaLnBrk="0" hangingPunct="0"/>
            <a:r>
              <a:rPr lang="en-US" sz="1900" dirty="0" smtClean="0">
                <a:solidFill>
                  <a:srgbClr val="000000"/>
                </a:solidFill>
                <a:latin typeface="Arial" charset="0"/>
              </a:rPr>
              <a:t>polymerase</a:t>
            </a:r>
            <a:endParaRPr lang="en-US" sz="1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579968" y="2459759"/>
            <a:ext cx="241299" cy="27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7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7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 flipH="1">
            <a:off x="3071281" y="3033378"/>
            <a:ext cx="253833" cy="2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7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7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3033182" y="2171893"/>
            <a:ext cx="311150" cy="29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7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7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546099" y="4944728"/>
            <a:ext cx="311150" cy="29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7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7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7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795868" y="2590996"/>
            <a:ext cx="273050" cy="248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b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</a:b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endParaRPr lang="en-US" sz="1500" dirty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endParaRPr lang="en-US" sz="1500" dirty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5000"/>
              </a:lnSpc>
            </a:pPr>
            <a:r>
              <a:rPr lang="en-US" sz="1500" dirty="0" smtClean="0">
                <a:solidFill>
                  <a:srgbClr val="000000"/>
                </a:solidFill>
                <a:latin typeface="Symbol Std"/>
                <a:cs typeface="Symbol Std"/>
              </a:rPr>
              <a:t>A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2836334" y="2341230"/>
            <a:ext cx="273050" cy="84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2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92000"/>
              </a:lnSpc>
            </a:pPr>
            <a:r>
              <a:rPr lang="en-US" sz="15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5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92000"/>
              </a:lnSpc>
            </a:pPr>
            <a:r>
              <a:rPr lang="en-US" sz="15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92000"/>
              </a:lnSpc>
            </a:pPr>
            <a:r>
              <a:rPr lang="en-US" sz="15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5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4468282" y="2665079"/>
            <a:ext cx="615950" cy="27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Arial" charset="0"/>
              </a:rPr>
              <a:t>dATP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6949017" y="2694711"/>
            <a:ext cx="615950" cy="27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Arial" charset="0"/>
              </a:rPr>
              <a:t>ddATP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4468283" y="3024912"/>
            <a:ext cx="615950" cy="27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Arial" charset="0"/>
              </a:rPr>
              <a:t>dCTP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6951134" y="3048201"/>
            <a:ext cx="615950" cy="27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Arial" charset="0"/>
              </a:rPr>
              <a:t>ddCTP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4474633" y="3399569"/>
            <a:ext cx="615950" cy="27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Arial" charset="0"/>
              </a:rPr>
              <a:t>dTTP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6957484" y="3405924"/>
            <a:ext cx="615950" cy="27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Arial" charset="0"/>
              </a:rPr>
              <a:t>ddTTP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4480983" y="3759409"/>
            <a:ext cx="615950" cy="27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Arial" charset="0"/>
              </a:rPr>
              <a:t>dGTP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6951134" y="3789048"/>
            <a:ext cx="615950" cy="27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Arial" charset="0"/>
              </a:rPr>
              <a:t>ddGTP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7" name="Text Box 31"/>
          <p:cNvSpPr txBox="1">
            <a:spLocks noChangeArrowheads="1"/>
          </p:cNvSpPr>
          <p:nvPr/>
        </p:nvSpPr>
        <p:spPr bwMode="auto">
          <a:xfrm>
            <a:off x="4155015" y="4356296"/>
            <a:ext cx="278921" cy="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8" name="Text Box 31"/>
          <p:cNvSpPr txBox="1">
            <a:spLocks noChangeArrowheads="1"/>
          </p:cNvSpPr>
          <p:nvPr/>
        </p:nvSpPr>
        <p:spPr bwMode="auto">
          <a:xfrm>
            <a:off x="4455579" y="4356295"/>
            <a:ext cx="278921" cy="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4762501" y="4354178"/>
            <a:ext cx="278921" cy="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6646369" y="4377462"/>
            <a:ext cx="278921" cy="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1" name="Text Box 31"/>
          <p:cNvSpPr txBox="1">
            <a:spLocks noChangeArrowheads="1"/>
          </p:cNvSpPr>
          <p:nvPr/>
        </p:nvSpPr>
        <p:spPr bwMode="auto">
          <a:xfrm>
            <a:off x="6955408" y="4377462"/>
            <a:ext cx="278921" cy="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7264447" y="4371112"/>
            <a:ext cx="278921" cy="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P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5562616" y="4498114"/>
            <a:ext cx="278921" cy="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64" name="Text Box 31"/>
          <p:cNvSpPr txBox="1">
            <a:spLocks noChangeArrowheads="1"/>
          </p:cNvSpPr>
          <p:nvPr/>
        </p:nvSpPr>
        <p:spPr bwMode="auto">
          <a:xfrm>
            <a:off x="8064562" y="4521398"/>
            <a:ext cx="278921" cy="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G</a:t>
            </a:r>
            <a:endParaRPr lang="en-US" sz="14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</p:spTree>
    <p:extLst>
      <p:ext uri="{BB962C8B-B14F-4D97-AF65-F5344CB8AC3E}">
        <p14:creationId xmlns:p14="http://schemas.microsoft.com/office/powerpoint/2010/main" val="19422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Embryonic and Adult Stem Cells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20913" y="1272910"/>
            <a:ext cx="8637362" cy="5073650"/>
          </a:xfrm>
        </p:spPr>
        <p:txBody>
          <a:bodyPr/>
          <a:lstStyle/>
          <a:p>
            <a:r>
              <a:rPr lang="en-US" dirty="0" smtClean="0"/>
              <a:t>Many early embryos contain stem cells capable</a:t>
            </a:r>
            <a:br>
              <a:rPr lang="en-US" dirty="0" smtClean="0"/>
            </a:br>
            <a:r>
              <a:rPr lang="en-US" dirty="0" smtClean="0"/>
              <a:t>of giving rise to differentiated embryonic cells of</a:t>
            </a:r>
            <a:br>
              <a:rPr lang="en-US" dirty="0" smtClean="0"/>
            </a:br>
            <a:r>
              <a:rPr lang="en-US" dirty="0" smtClean="0"/>
              <a:t>any type</a:t>
            </a:r>
          </a:p>
          <a:p>
            <a:r>
              <a:rPr lang="en-US" dirty="0" smtClean="0"/>
              <a:t>In culture, these embryonic stem cells reproduce indefinitely</a:t>
            </a:r>
          </a:p>
          <a:p>
            <a:r>
              <a:rPr lang="en-US" dirty="0" smtClean="0"/>
              <a:t>Depending on culture conditions, they can be made to differentiate into a variety of specialized cells</a:t>
            </a:r>
          </a:p>
          <a:p>
            <a:r>
              <a:rPr lang="en-US" dirty="0" smtClean="0"/>
              <a:t>Adult stem cells can generate multiple (but not all) cell types and are used in the body to replace </a:t>
            </a:r>
            <a:r>
              <a:rPr lang="en-US" dirty="0" err="1" smtClean="0"/>
              <a:t>nonreproducing</a:t>
            </a:r>
            <a:r>
              <a:rPr lang="en-US" dirty="0" smtClean="0"/>
              <a:t> cells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20WorkWithStemCell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34112"/>
            <a:ext cx="7955280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20.20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637162" y="2194084"/>
            <a:ext cx="2588638" cy="54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Cells that can generate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all embryonic cell types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645628" y="2989952"/>
            <a:ext cx="2173772" cy="33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Cultured stem 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5480095" y="2194083"/>
            <a:ext cx="3062771" cy="52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Cells that generate a limited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number of cell types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628700" y="3946677"/>
            <a:ext cx="1801237" cy="54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Different culture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conditions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2830030" y="4962683"/>
            <a:ext cx="1115438" cy="26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Liver 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4201629" y="4962683"/>
            <a:ext cx="1267838" cy="28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Nerve 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5615562" y="4962684"/>
            <a:ext cx="1250905" cy="24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Blood 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628696" y="5623082"/>
            <a:ext cx="2029837" cy="54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Different types of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differentiated 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3270298" y="162082"/>
            <a:ext cx="1157771" cy="53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Embryonic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stem 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5200696" y="170551"/>
            <a:ext cx="1191638" cy="52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Adult stem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Embryonic stem (ES) cells are </a:t>
            </a:r>
            <a:r>
              <a:rPr lang="en-US" b="1" dirty="0" smtClean="0"/>
              <a:t>pluripotent</a:t>
            </a:r>
            <a:r>
              <a:rPr lang="en-US" dirty="0" smtClean="0"/>
              <a:t>, capable of differentiating into many different</a:t>
            </a:r>
            <a:br>
              <a:rPr lang="en-US" dirty="0" smtClean="0"/>
            </a:br>
            <a:r>
              <a:rPr lang="en-US" dirty="0" smtClean="0"/>
              <a:t>cell types</a:t>
            </a:r>
          </a:p>
          <a:p>
            <a:r>
              <a:rPr lang="en-US" dirty="0" smtClean="0"/>
              <a:t>The ultimate aim of research with stem cells</a:t>
            </a:r>
            <a:br>
              <a:rPr lang="en-US" dirty="0" smtClean="0"/>
            </a:br>
            <a:r>
              <a:rPr lang="en-US" dirty="0" smtClean="0"/>
              <a:t>is to supply cells for the repair of damaged or diseased organs</a:t>
            </a:r>
          </a:p>
          <a:p>
            <a:r>
              <a:rPr lang="en-US" dirty="0" smtClean="0"/>
              <a:t>ES cells present ethical and political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Induced Pluripotent Stem (</a:t>
            </a:r>
            <a:r>
              <a:rPr lang="en-US" i="1" dirty="0" err="1" smtClean="0"/>
              <a:t>iPS</a:t>
            </a:r>
            <a:r>
              <a:rPr lang="en-US" i="1" dirty="0" smtClean="0"/>
              <a:t>) Cells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Researchers can treat differentiated cells, and reprogram them to act like ES cells</a:t>
            </a:r>
          </a:p>
          <a:p>
            <a:r>
              <a:rPr lang="en-US" smtClean="0"/>
              <a:t>Researchers used retroviruses to induce extra copies of four stem cell master regulatory genes to produce induced pluripotent stem (iPS) cells</a:t>
            </a:r>
          </a:p>
          <a:p>
            <a:r>
              <a:rPr lang="en-US" smtClean="0"/>
              <a:t>iPS cells can perform most of the functions of</a:t>
            </a:r>
            <a:br>
              <a:rPr lang="en-US" smtClean="0"/>
            </a:br>
            <a:r>
              <a:rPr lang="en-US" smtClean="0"/>
              <a:t>ES cells</a:t>
            </a:r>
          </a:p>
          <a:p>
            <a:r>
              <a:rPr lang="en-US" smtClean="0"/>
              <a:t>iPS cells can be used as models for study of certain diseases and potentially as replacement cells for patients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21DeprogrammedCell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24" y="134112"/>
            <a:ext cx="632155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20.21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3846032" y="111285"/>
            <a:ext cx="1073104" cy="29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Stem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4639733" y="2907833"/>
            <a:ext cx="145033" cy="4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3348567" y="2797766"/>
            <a:ext cx="132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758267" y="4740867"/>
            <a:ext cx="16196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3429000" y="5007567"/>
            <a:ext cx="191599" cy="4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5878033" y="111285"/>
            <a:ext cx="1538768" cy="28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Precursor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1458432" y="102817"/>
            <a:ext cx="1267834" cy="2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FF6600"/>
                </a:solidFill>
                <a:latin typeface="Arial" charset="0"/>
              </a:rPr>
              <a:t>Experiment</a:t>
            </a:r>
            <a:endParaRPr lang="en-US" sz="18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5217635" y="2498886"/>
            <a:ext cx="1073101" cy="87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Skin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fibroblast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1424565" y="3396352"/>
            <a:ext cx="3680835" cy="79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Four “stem cell” master regulator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genes were introduced, using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the retroviral cloning vector.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3896834" y="5851685"/>
            <a:ext cx="2165300" cy="55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Induced pluripotent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stem (</a:t>
            </a: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iPS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) cell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2779232" y="2685151"/>
            <a:ext cx="573568" cy="23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smtClean="0">
                <a:solidFill>
                  <a:srgbClr val="000000"/>
                </a:solidFill>
                <a:latin typeface="Arial" charset="0"/>
              </a:rPr>
              <a:t>Oct3/4</a:t>
            </a:r>
            <a:endParaRPr lang="en-US" sz="14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4184699" y="2786750"/>
            <a:ext cx="463501" cy="20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smtClean="0">
                <a:solidFill>
                  <a:srgbClr val="000000"/>
                </a:solidFill>
                <a:latin typeface="Arial" charset="0"/>
              </a:rPr>
              <a:t>Sox2</a:t>
            </a:r>
            <a:endParaRPr lang="en-US" sz="14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201631" y="4598618"/>
            <a:ext cx="573568" cy="23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smtClean="0">
                <a:solidFill>
                  <a:srgbClr val="000000"/>
                </a:solidFill>
                <a:latin typeface="Arial" charset="0"/>
              </a:rPr>
              <a:t>c-</a:t>
            </a:r>
            <a:r>
              <a:rPr lang="en-US" sz="1400" i="1" dirty="0" err="1" smtClean="0">
                <a:solidFill>
                  <a:srgbClr val="000000"/>
                </a:solidFill>
                <a:latin typeface="Arial" charset="0"/>
              </a:rPr>
              <a:t>Myc</a:t>
            </a:r>
            <a:endParaRPr lang="en-US" sz="14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3050166" y="4886485"/>
            <a:ext cx="387302" cy="22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400" i="1" dirty="0" smtClean="0">
                <a:solidFill>
                  <a:srgbClr val="000000"/>
                </a:solidFill>
                <a:latin typeface="Arial" charset="0"/>
              </a:rPr>
              <a:t>Klf4</a:t>
            </a:r>
            <a:endParaRPr lang="en-US" sz="1400" i="1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0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 20.4: The practical applications of DNA-based biotechnology affect our lives in many 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3" y="1704974"/>
            <a:ext cx="8499249" cy="4622535"/>
          </a:xfrm>
        </p:spPr>
        <p:txBody>
          <a:bodyPr/>
          <a:lstStyle/>
          <a:p>
            <a:r>
              <a:rPr lang="en-US" dirty="0" smtClean="0"/>
              <a:t>Many fields benefit from DNA technology and genetic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36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Medical Applications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One benefit of DNA technology is identification of human genes in which mutation plays a role in genetic diseases</a:t>
            </a:r>
          </a:p>
          <a:p>
            <a:r>
              <a:rPr lang="en-US" smtClean="0"/>
              <a:t>Researchers use microarray assays or other tools to identify genes turned on or off in particular diseases</a:t>
            </a:r>
          </a:p>
          <a:p>
            <a:r>
              <a:rPr lang="en-US" smtClean="0"/>
              <a:t>The genes and their products are then potential targets for prevention or therapy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Diagnosis and Treatment of Diseases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Scientists can diagnose many human genetic disorders using PCR and sequence-specific primers, then sequencing the amplified product to look for the disease-causing mutation</a:t>
            </a:r>
          </a:p>
          <a:p>
            <a:r>
              <a:rPr lang="en-US" smtClean="0"/>
              <a:t>SNPs may be associated with a disease-causing mutation</a:t>
            </a:r>
          </a:p>
          <a:p>
            <a:r>
              <a:rPr lang="en-US" smtClean="0"/>
              <a:t>SNPs may also be correlated with increased risks for conditions such as heart disease or certain types of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Human Gene Therapy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Gene therapy </a:t>
            </a:r>
            <a:r>
              <a:rPr lang="en-US" dirty="0" smtClean="0"/>
              <a:t>is the alteration of an afflicted individual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genes</a:t>
            </a:r>
          </a:p>
          <a:p>
            <a:r>
              <a:rPr lang="en-US" dirty="0" smtClean="0"/>
              <a:t>Gene therapy holds great potential for treating disorders traceable to a single defective gene</a:t>
            </a:r>
          </a:p>
          <a:p>
            <a:r>
              <a:rPr lang="en-US" dirty="0" smtClean="0"/>
              <a:t>Vectors are used for delivery of genes into specific types of cells, for example bone marrow</a:t>
            </a:r>
          </a:p>
          <a:p>
            <a:r>
              <a:rPr lang="en-US" dirty="0" smtClean="0"/>
              <a:t>Gene therapy provokes both technical and ethical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7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22RetroviralGeneTher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" y="140462"/>
            <a:ext cx="6876288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20.22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1416097" y="153615"/>
            <a:ext cx="836038" cy="50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Cloned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gene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399698" y="1485434"/>
            <a:ext cx="304469" cy="4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V="1">
            <a:off x="2235200" y="257767"/>
            <a:ext cx="420199" cy="597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1960033" y="1786000"/>
            <a:ext cx="674199" cy="5042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2027767" y="4215933"/>
            <a:ext cx="593765" cy="1740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" name="Group 12"/>
          <p:cNvGrpSpPr/>
          <p:nvPr/>
        </p:nvGrpSpPr>
        <p:grpSpPr>
          <a:xfrm>
            <a:off x="3609549" y="533400"/>
            <a:ext cx="344383" cy="296334"/>
            <a:chOff x="3609549" y="533400"/>
            <a:chExt cx="344383" cy="296334"/>
          </a:xfrm>
        </p:grpSpPr>
        <p:sp>
          <p:nvSpPr>
            <p:cNvPr id="15" name="Oval 14"/>
            <p:cNvSpPr/>
            <p:nvPr/>
          </p:nvSpPr>
          <p:spPr bwMode="auto">
            <a:xfrm>
              <a:off x="3634949" y="548773"/>
              <a:ext cx="266525" cy="26652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6" name="Text Box 31"/>
            <p:cNvSpPr txBox="1">
              <a:spLocks noChangeArrowheads="1"/>
            </p:cNvSpPr>
            <p:nvPr/>
          </p:nvSpPr>
          <p:spPr bwMode="auto">
            <a:xfrm>
              <a:off x="3609549" y="533400"/>
              <a:ext cx="344383" cy="296334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800" dirty="0" smtClean="0">
                  <a:solidFill>
                    <a:srgbClr val="FFFFFF"/>
                  </a:solidFill>
                  <a:latin typeface="Arial" charset="0"/>
                </a:rPr>
                <a:t>1</a:t>
              </a:r>
              <a:endParaRPr lang="en-US" sz="18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63171" y="1879600"/>
            <a:ext cx="344383" cy="296334"/>
            <a:chOff x="3609549" y="533400"/>
            <a:chExt cx="344383" cy="296334"/>
          </a:xfrm>
        </p:grpSpPr>
        <p:sp>
          <p:nvSpPr>
            <p:cNvPr id="20" name="Oval 19"/>
            <p:cNvSpPr/>
            <p:nvPr/>
          </p:nvSpPr>
          <p:spPr bwMode="auto">
            <a:xfrm>
              <a:off x="3634949" y="548773"/>
              <a:ext cx="266525" cy="26652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1" name="Text Box 31"/>
            <p:cNvSpPr txBox="1">
              <a:spLocks noChangeArrowheads="1"/>
            </p:cNvSpPr>
            <p:nvPr/>
          </p:nvSpPr>
          <p:spPr bwMode="auto">
            <a:xfrm>
              <a:off x="3609549" y="533400"/>
              <a:ext cx="344383" cy="296334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800" dirty="0" smtClean="0">
                  <a:solidFill>
                    <a:srgbClr val="FFFFFF"/>
                  </a:solidFill>
                  <a:latin typeface="Arial" charset="0"/>
                </a:rPr>
                <a:t>2</a:t>
              </a:r>
              <a:endParaRPr lang="en-US" sz="18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76814" y="3505198"/>
            <a:ext cx="344383" cy="296334"/>
            <a:chOff x="3609549" y="533400"/>
            <a:chExt cx="344383" cy="296334"/>
          </a:xfrm>
        </p:grpSpPr>
        <p:sp>
          <p:nvSpPr>
            <p:cNvPr id="23" name="Oval 22"/>
            <p:cNvSpPr/>
            <p:nvPr/>
          </p:nvSpPr>
          <p:spPr bwMode="auto">
            <a:xfrm>
              <a:off x="3634949" y="548773"/>
              <a:ext cx="266525" cy="26652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3609549" y="533400"/>
              <a:ext cx="344383" cy="296334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800" dirty="0" smtClean="0">
                  <a:solidFill>
                    <a:srgbClr val="FFFFFF"/>
                  </a:solidFill>
                  <a:latin typeface="Arial" charset="0"/>
                </a:rPr>
                <a:t>3</a:t>
              </a:r>
              <a:endParaRPr lang="en-US" sz="18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54214" y="6002866"/>
            <a:ext cx="344383" cy="296334"/>
            <a:chOff x="3609549" y="533400"/>
            <a:chExt cx="344383" cy="296334"/>
          </a:xfrm>
        </p:grpSpPr>
        <p:sp>
          <p:nvSpPr>
            <p:cNvPr id="26" name="Oval 25"/>
            <p:cNvSpPr/>
            <p:nvPr/>
          </p:nvSpPr>
          <p:spPr bwMode="auto">
            <a:xfrm>
              <a:off x="3634949" y="548773"/>
              <a:ext cx="266525" cy="266526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3609549" y="533400"/>
              <a:ext cx="344383" cy="296334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800" dirty="0" smtClean="0">
                  <a:solidFill>
                    <a:srgbClr val="FFFFFF"/>
                  </a:solidFill>
                  <a:latin typeface="Arial" charset="0"/>
                </a:rPr>
                <a:t>4</a:t>
              </a:r>
              <a:endParaRPr lang="en-US" sz="180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3981496" y="509215"/>
            <a:ext cx="3824770" cy="57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Insert RNA version of normal allele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into retrovirus or other viral vector.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3752898" y="1330484"/>
            <a:ext cx="1098502" cy="31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Viral RNA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1424563" y="2126347"/>
            <a:ext cx="725970" cy="53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Viral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capsid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023830" y="1863881"/>
            <a:ext cx="3723170" cy="78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Let virus infect bone marrow cells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that have been removed from the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patient and cultured.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4540296" y="3497948"/>
            <a:ext cx="3511503" cy="61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Viral DNA carrying the normal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allele inserts into chromosome.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1416098" y="4243015"/>
            <a:ext cx="1005370" cy="104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Bone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marrow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 from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patient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1517696" y="5987148"/>
            <a:ext cx="1970571" cy="53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Inject engineered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cells into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patient.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6792430" y="5995614"/>
            <a:ext cx="836038" cy="50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Bone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marrow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5456767" y="6151034"/>
            <a:ext cx="1274233" cy="42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273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_03bDideoxyChainTerm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478534"/>
            <a:ext cx="8546592" cy="3761232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20.3b</a:t>
            </a:r>
            <a:endParaRPr lang="en-US" sz="1200" dirty="0">
              <a:latin typeface="Arial" charset="0"/>
            </a:endParaRPr>
          </a:p>
        </p:txBody>
      </p:sp>
      <p:cxnSp>
        <p:nvCxnSpPr>
          <p:cNvPr id="6" name="Straight Connector 5"/>
          <p:cNvCxnSpPr>
            <a:endCxn id="8" idx="1"/>
          </p:cNvCxnSpPr>
          <p:nvPr/>
        </p:nvCxnSpPr>
        <p:spPr bwMode="auto">
          <a:xfrm flipH="1">
            <a:off x="4846369" y="2264367"/>
            <a:ext cx="1131" cy="4549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ight Brace 7"/>
          <p:cNvSpPr/>
          <p:nvPr/>
        </p:nvSpPr>
        <p:spPr bwMode="auto">
          <a:xfrm rot="15395501">
            <a:off x="4873912" y="-656854"/>
            <a:ext cx="191103" cy="6890163"/>
          </a:xfrm>
          <a:prstGeom prst="rightBrace">
            <a:avLst>
              <a:gd name="adj1" fmla="val 46171"/>
              <a:gd name="adj2" fmla="val 4849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1162051" y="1962343"/>
            <a:ext cx="1581149" cy="586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DNA (template 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strand)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3949705" y="1964460"/>
            <a:ext cx="1770441" cy="43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Labeled strands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1538818" y="4849478"/>
            <a:ext cx="1058332" cy="28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Shortest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7571317" y="4843128"/>
            <a:ext cx="950339" cy="25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Longest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579968" y="2093578"/>
            <a:ext cx="270932" cy="23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2161117" y="4576428"/>
            <a:ext cx="167997" cy="27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8136468" y="4525628"/>
            <a:ext cx="226482" cy="28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5</a:t>
            </a:r>
            <a:r>
              <a:rPr lang="en-US" sz="1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605367" y="4582778"/>
            <a:ext cx="239183" cy="28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2123017" y="3655678"/>
            <a:ext cx="245533" cy="29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8096250" y="2061829"/>
            <a:ext cx="331011" cy="30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3</a:t>
            </a:r>
            <a:r>
              <a:rPr lang="en-US" sz="1800" dirty="0" smtClean="0">
                <a:solidFill>
                  <a:srgbClr val="000000"/>
                </a:solidFill>
                <a:latin typeface="Symbol Std"/>
                <a:cs typeface="Symbol Std"/>
              </a:rPr>
              <a:t>′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814917" y="2239628"/>
            <a:ext cx="273050" cy="25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b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endParaRPr lang="en-US" sz="1600" dirty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  <a:endParaRPr lang="en-US" sz="1600" dirty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Symbol Std"/>
                <a:cs typeface="Symbol Std"/>
              </a:rPr>
              <a:t>A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1866900" y="3818662"/>
            <a:ext cx="273050" cy="104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2641599" y="3615462"/>
            <a:ext cx="277283" cy="118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3323167" y="3818662"/>
            <a:ext cx="273050" cy="102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4066117" y="3816545"/>
            <a:ext cx="273050" cy="103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3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5482167" y="3803845"/>
            <a:ext cx="273050" cy="101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6282267" y="3810195"/>
            <a:ext cx="273050" cy="101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7088717" y="3822896"/>
            <a:ext cx="273050" cy="101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7882467" y="2195178"/>
            <a:ext cx="273050" cy="1405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7888817" y="3403795"/>
            <a:ext cx="273050" cy="135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7088717" y="2398378"/>
            <a:ext cx="273050" cy="140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6282267" y="2595228"/>
            <a:ext cx="273050" cy="124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5482167" y="2798428"/>
            <a:ext cx="273050" cy="101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4739217" y="3803845"/>
            <a:ext cx="273050" cy="101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C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 smtClean="0">
              <a:solidFill>
                <a:srgbClr val="000000"/>
              </a:solidFill>
              <a:latin typeface="Arial" charset="0"/>
              <a:cs typeface="Symbol Std"/>
            </a:endParaRP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T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4732867" y="3001628"/>
            <a:ext cx="273050" cy="79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G</a:t>
            </a: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059767" y="3211178"/>
            <a:ext cx="273050" cy="60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3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A</a:t>
            </a:r>
          </a:p>
          <a:p>
            <a:pPr algn="ctr" eaLnBrk="0" hangingPunct="0">
              <a:lnSpc>
                <a:spcPct val="83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</a:p>
          <a:p>
            <a:pPr algn="ctr" eaLnBrk="0" hangingPunct="0">
              <a:lnSpc>
                <a:spcPct val="83000"/>
              </a:lnSpc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3323167" y="3408028"/>
            <a:ext cx="273050" cy="38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3000"/>
              </a:lnSpc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</a:rPr>
              <a:t>A</a:t>
            </a:r>
          </a:p>
          <a:p>
            <a:pPr algn="ctr" eaLnBrk="0" hangingPunct="0">
              <a:lnSpc>
                <a:spcPct val="83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Symbol Std"/>
              </a:rPr>
              <a:t>G</a:t>
            </a:r>
            <a:endParaRPr lang="en-US" sz="16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7562850" y="2186711"/>
            <a:ext cx="36195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6769100" y="2402611"/>
            <a:ext cx="36195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5962650" y="2586761"/>
            <a:ext cx="36195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5162550" y="2789961"/>
            <a:ext cx="36195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4413250" y="2999511"/>
            <a:ext cx="36195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3740150" y="3202711"/>
            <a:ext cx="36195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2997200" y="3386861"/>
            <a:ext cx="36195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2336800" y="3577361"/>
            <a:ext cx="36195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1555750" y="3793261"/>
            <a:ext cx="361950" cy="22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800" dirty="0" err="1" smtClean="0">
                <a:solidFill>
                  <a:srgbClr val="000000"/>
                </a:solidFill>
                <a:latin typeface="Arial" charset="0"/>
              </a:rPr>
              <a:t>dd</a:t>
            </a:r>
            <a:endParaRPr lang="en-US" sz="1800" dirty="0">
              <a:solidFill>
                <a:srgbClr val="000000"/>
              </a:solidFill>
              <a:latin typeface="Symbol Std"/>
              <a:cs typeface="Symbol Std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359834" y="1462810"/>
            <a:ext cx="1382660" cy="34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900" dirty="0" smtClean="0">
                <a:solidFill>
                  <a:srgbClr val="FF6600"/>
                </a:solidFill>
                <a:latin typeface="Arial" charset="0"/>
              </a:rPr>
              <a:t>Technique</a:t>
            </a:r>
            <a:endParaRPr lang="en-US" sz="1900" dirty="0">
              <a:solidFill>
                <a:srgbClr val="FF66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Pharmaceutical Products</a:t>
            </a:r>
            <a:endParaRPr lang="en-US" i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Advances in DNA technology and genetic research are important to the development</a:t>
            </a:r>
            <a:br>
              <a:rPr lang="en-US" smtClean="0"/>
            </a:br>
            <a:r>
              <a:rPr lang="en-US" smtClean="0"/>
              <a:t>of new drugs to treat diseases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Synthesis of Small Molecules for Use as Drugs</a:t>
            </a:r>
          </a:p>
          <a:p>
            <a:r>
              <a:rPr lang="en-US" dirty="0" smtClean="0"/>
              <a:t>The drug </a:t>
            </a:r>
            <a:r>
              <a:rPr lang="en-US" dirty="0" err="1" smtClean="0"/>
              <a:t>imatinib</a:t>
            </a:r>
            <a:r>
              <a:rPr lang="en-US" dirty="0" smtClean="0"/>
              <a:t> is a small molecule that inhibits overexpression of a specific leukemia-causing receptor</a:t>
            </a:r>
          </a:p>
          <a:p>
            <a:r>
              <a:rPr lang="en-US" dirty="0" smtClean="0"/>
              <a:t>This approach is feasible for treatment of cancers in which the molecular basis is well-understood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75" y="295788"/>
            <a:ext cx="8534400" cy="59644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9D002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i="1" smtClean="0">
                <a:ea typeface="ヒラギノ角ゴ Pro W3" charset="0"/>
              </a:rPr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22754" y="1261403"/>
            <a:ext cx="8295624" cy="3358651"/>
          </a:xfrm>
        </p:spPr>
        <p:txBody>
          <a:bodyPr rIns="0"/>
          <a:lstStyle/>
          <a:p>
            <a:pPr marL="0" indent="0" eaLnBrk="1" hangingPunct="1">
              <a:buClr>
                <a:schemeClr val="tx2"/>
              </a:buClr>
              <a:buNone/>
            </a:pPr>
            <a:r>
              <a:rPr lang="en-US" b="1" smtClean="0"/>
              <a:t>Protein Production in Cell Cultures</a:t>
            </a:r>
          </a:p>
          <a:p>
            <a:pPr eaLnBrk="1" hangingPunct="1"/>
            <a:r>
              <a:rPr lang="en-US" smtClean="0">
                <a:ea typeface="ヒラギノ角ゴ Pro W3" charset="0"/>
              </a:rPr>
              <a:t>Host cells in culture can be engineered to secrete a protein as it is made, simplifying the task of purifying it</a:t>
            </a:r>
          </a:p>
          <a:p>
            <a:pPr eaLnBrk="1" hangingPunct="1"/>
            <a:r>
              <a:rPr lang="en-US" smtClean="0">
                <a:ea typeface="ヒラギノ角ゴ Pro W3" charset="0"/>
              </a:rPr>
              <a:t>This is useful for the production of insulin, human growth hormones, and vaccines</a:t>
            </a:r>
            <a:endParaRPr lang="en-US" dirty="0"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5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75" y="295788"/>
            <a:ext cx="8534400" cy="59644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9D002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i="1" smtClean="0">
                <a:ea typeface="ヒラギノ角ゴ Pro W3" charset="0"/>
              </a:rPr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22754" y="1261403"/>
            <a:ext cx="8295624" cy="3653840"/>
          </a:xfrm>
        </p:spPr>
        <p:txBody>
          <a:bodyPr rIns="0"/>
          <a:lstStyle/>
          <a:p>
            <a:pPr marL="0" indent="0">
              <a:buNone/>
            </a:pPr>
            <a:r>
              <a:rPr lang="en-US" b="1" smtClean="0"/>
              <a:t>Protein Production by </a:t>
            </a:r>
            <a:r>
              <a:rPr lang="ja-JP" altLang="en-US" b="1" smtClean="0"/>
              <a:t>“</a:t>
            </a:r>
            <a:r>
              <a:rPr lang="en-US" altLang="ja-JP" b="1" smtClean="0"/>
              <a:t>Pharm</a:t>
            </a:r>
            <a:r>
              <a:rPr lang="ja-JP" altLang="en-US" b="1" smtClean="0"/>
              <a:t>”</a:t>
            </a:r>
            <a:r>
              <a:rPr lang="en-US" altLang="ja-JP" b="1" smtClean="0"/>
              <a:t> Animals</a:t>
            </a:r>
            <a:endParaRPr lang="en-US" b="1" smtClean="0"/>
          </a:p>
          <a:p>
            <a:pPr eaLnBrk="1" hangingPunct="1"/>
            <a:r>
              <a:rPr lang="en-US" b="1" smtClean="0">
                <a:ea typeface="ヒラギノ角ゴ Pro W3" charset="0"/>
              </a:rPr>
              <a:t>Transgenic </a:t>
            </a:r>
            <a:r>
              <a:rPr lang="en-US" smtClean="0">
                <a:ea typeface="ヒラギノ角ゴ Pro W3" charset="0"/>
              </a:rPr>
              <a:t>animals are made by introducing genes from one species into the genome of another animal</a:t>
            </a:r>
          </a:p>
          <a:p>
            <a:pPr eaLnBrk="1" hangingPunct="1"/>
            <a:r>
              <a:rPr lang="en-US" smtClean="0">
                <a:ea typeface="ヒラギノ角ゴ Pro W3" charset="0"/>
              </a:rPr>
              <a:t>Transgenic animals are pharmaceutical </a:t>
            </a:r>
            <a:r>
              <a:rPr lang="ja-JP" altLang="en-US" smtClean="0">
                <a:ea typeface="ヒラギノ角ゴ Pro W3" charset="0"/>
              </a:rPr>
              <a:t>“</a:t>
            </a:r>
            <a:r>
              <a:rPr lang="en-US" altLang="ja-JP" smtClean="0">
                <a:ea typeface="ヒラギノ角ゴ Pro W3" charset="0"/>
              </a:rPr>
              <a:t>factories,</a:t>
            </a:r>
            <a:r>
              <a:rPr lang="ja-JP" altLang="en-US" smtClean="0">
                <a:ea typeface="ヒラギノ角ゴ Pro W3" charset="0"/>
              </a:rPr>
              <a:t>”</a:t>
            </a:r>
            <a:r>
              <a:rPr lang="en-US" altLang="ja-JP" smtClean="0">
                <a:ea typeface="ヒラギノ角ゴ Pro W3" charset="0"/>
              </a:rPr>
              <a:t> producers of large amounts of otherwise rare substances for medical use</a:t>
            </a:r>
            <a:endParaRPr lang="en-US" altLang="ja-JP" dirty="0"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_23_PharmAnimal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600200"/>
            <a:ext cx="6461760" cy="365760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20.23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9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Forensic Evidence and Genetic Profiles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individual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unique DNA sequence, or </a:t>
            </a:r>
            <a:r>
              <a:rPr lang="en-US" altLang="ja-JP" b="1" dirty="0" smtClean="0"/>
              <a:t>genetic profile</a:t>
            </a:r>
            <a:r>
              <a:rPr lang="en-US" altLang="ja-JP" dirty="0" smtClean="0"/>
              <a:t>, can be obtained by analysis of tissue or body fluids </a:t>
            </a:r>
          </a:p>
          <a:p>
            <a:r>
              <a:rPr lang="en-US" dirty="0" smtClean="0"/>
              <a:t>DNA testing can identify individuals with a high degree of certainty</a:t>
            </a:r>
          </a:p>
          <a:p>
            <a:r>
              <a:rPr lang="en-US" dirty="0" smtClean="0"/>
              <a:t>Genetic profiles are currently analyzed using genetic markers </a:t>
            </a:r>
            <a:r>
              <a:rPr lang="en-US" b="1" dirty="0" smtClean="0"/>
              <a:t>called short tandem repeats </a:t>
            </a:r>
            <a:r>
              <a:rPr lang="en-US" dirty="0" smtClean="0"/>
              <a:t>(</a:t>
            </a:r>
            <a:r>
              <a:rPr lang="en-US" b="1" dirty="0" smtClean="0"/>
              <a:t>STRs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STRs are variations in the number of repeats of specific DNA sequences</a:t>
            </a:r>
          </a:p>
          <a:p>
            <a:r>
              <a:rPr lang="en-US" smtClean="0"/>
              <a:t>PCR and gel electrophoresis are used to amplify and then identify STRs of different lengths</a:t>
            </a:r>
          </a:p>
          <a:p>
            <a:r>
              <a:rPr lang="en-US" smtClean="0"/>
              <a:t>The probability that two people who are not identical twins have the same STR markers is exceptionally small</a:t>
            </a:r>
          </a:p>
          <a:p>
            <a:r>
              <a:rPr lang="en-US" smtClean="0"/>
              <a:t>As of 2013 more than 300 innocent people have been released from prison as a result of STR analysis of old DNA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24_STRProvesInnocenc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140462"/>
            <a:ext cx="6614160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20.24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1306028" y="128217"/>
            <a:ext cx="3240572" cy="84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marL="347663" indent="-347663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(a) Earl Washington just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before his release in 2001,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after 17 years in prison.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1297558" y="5987144"/>
            <a:ext cx="6720374" cy="70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marL="347663" indent="-347663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(b) These and other STR data (not shown) exonerated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Washington and led Tinsley to plead guilty to the murder.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1822495" y="3633417"/>
            <a:ext cx="1073106" cy="55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Source of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sample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3515830" y="3633416"/>
            <a:ext cx="1073106" cy="55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marker 1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4878963" y="3624948"/>
            <a:ext cx="1073106" cy="55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marker 2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6250564" y="3633416"/>
            <a:ext cx="1073106" cy="55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STR</a:t>
            </a:r>
            <a:br>
              <a:rPr lang="en-US" sz="1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marker 3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1424563" y="4344617"/>
            <a:ext cx="5670503" cy="30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344738" algn="l"/>
                <a:tab pos="3716338" algn="l"/>
                <a:tab pos="5087938" algn="l"/>
              </a:tabLst>
            </a:pP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Semen on victim	17,19	13,16	12,12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1433031" y="4911883"/>
            <a:ext cx="5670503" cy="30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344738" algn="l"/>
                <a:tab pos="3716338" algn="l"/>
                <a:tab pos="5087938" algn="l"/>
              </a:tabLst>
            </a:pP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Earl Washington	16,18	14,15	11,12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1441496" y="5479150"/>
            <a:ext cx="5670503" cy="30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tabLst>
                <a:tab pos="2344738" algn="l"/>
                <a:tab pos="3716338" algn="l"/>
                <a:tab pos="5087938" algn="l"/>
              </a:tabLst>
            </a:pP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Kenneth Tinsley	17,19	13,16	12,12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0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Environmental Cleanup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Genetic engineering can be used to modify the metabolism of microorganisms</a:t>
            </a:r>
          </a:p>
          <a:p>
            <a:r>
              <a:rPr lang="en-US" smtClean="0"/>
              <a:t>Some modified microorganisms can be used to extract minerals from the environment or degrade potentially toxic waste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4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GAMESHOW" val="False"/>
  <p:tag name="PPTVERSION" val="X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TEXT" val=""/>
</p:tagLst>
</file>

<file path=ppt/theme/theme1.xml><?xml version="1.0" encoding="utf-8"?>
<a:theme xmlns:a="http://schemas.openxmlformats.org/drawingml/2006/main" name="Campbell_Lecture_Template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2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2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2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3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3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3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3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3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3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3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3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3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4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4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4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4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4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4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4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5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5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5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5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5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5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Campbell_Lecture_Template</Template>
  <TotalTime>4140</TotalTime>
  <Words>4747</Words>
  <Application>Microsoft Office PowerPoint</Application>
  <PresentationFormat>On-screen Show (4:3)</PresentationFormat>
  <Paragraphs>1552</Paragraphs>
  <Slides>98</Slides>
  <Notes>93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43</vt:i4>
      </vt:variant>
      <vt:variant>
        <vt:lpstr>Slide Titles</vt:lpstr>
      </vt:variant>
      <vt:variant>
        <vt:i4>98</vt:i4>
      </vt:variant>
    </vt:vector>
  </HeadingPairs>
  <TitlesOfParts>
    <vt:vector size="150" baseType="lpstr">
      <vt:lpstr>ＭＳ Ｐゴシック</vt:lpstr>
      <vt:lpstr>Arial</vt:lpstr>
      <vt:lpstr>Geneva</vt:lpstr>
      <vt:lpstr>Symbol Std</vt:lpstr>
      <vt:lpstr>Tahoma</vt:lpstr>
      <vt:lpstr>Times</vt:lpstr>
      <vt:lpstr>Times New Roman</vt:lpstr>
      <vt:lpstr>Wingdings</vt:lpstr>
      <vt:lpstr>ヒラギノ角ゴ Pro W3</vt:lpstr>
      <vt:lpstr>Campbell_Lecture_Template</vt:lpstr>
      <vt:lpstr>2_Blank</vt:lpstr>
      <vt:lpstr>5_Blank</vt:lpstr>
      <vt:lpstr>6_Blank</vt:lpstr>
      <vt:lpstr>7_Blank</vt:lpstr>
      <vt:lpstr>8_Blank</vt:lpstr>
      <vt:lpstr>9_Blank</vt:lpstr>
      <vt:lpstr>10_Blank</vt:lpstr>
      <vt:lpstr>11_Blank</vt:lpstr>
      <vt:lpstr>12_Blank</vt:lpstr>
      <vt:lpstr>13_Blank</vt:lpstr>
      <vt:lpstr>14_Blank</vt:lpstr>
      <vt:lpstr>15_Blank</vt:lpstr>
      <vt:lpstr>16_Blank</vt:lpstr>
      <vt:lpstr>17_Blank</vt:lpstr>
      <vt:lpstr>18_Blank</vt:lpstr>
      <vt:lpstr>19_Blank</vt:lpstr>
      <vt:lpstr>20_Blank</vt:lpstr>
      <vt:lpstr>21_Blank</vt:lpstr>
      <vt:lpstr>24_Blank</vt:lpstr>
      <vt:lpstr>30_Blank</vt:lpstr>
      <vt:lpstr>31_Blank</vt:lpstr>
      <vt:lpstr>32_Blank</vt:lpstr>
      <vt:lpstr>33_Blank</vt:lpstr>
      <vt:lpstr>34_Blank</vt:lpstr>
      <vt:lpstr>35_Blank</vt:lpstr>
      <vt:lpstr>36_Blank</vt:lpstr>
      <vt:lpstr>37_Blank</vt:lpstr>
      <vt:lpstr>38_Blank</vt:lpstr>
      <vt:lpstr>39_Blank</vt:lpstr>
      <vt:lpstr>40_Blank</vt:lpstr>
      <vt:lpstr>41_Blank</vt:lpstr>
      <vt:lpstr>43_Blank</vt:lpstr>
      <vt:lpstr>44_Blank</vt:lpstr>
      <vt:lpstr>45_Blank</vt:lpstr>
      <vt:lpstr>46_Blank</vt:lpstr>
      <vt:lpstr>49_Blank</vt:lpstr>
      <vt:lpstr>50_Blank</vt:lpstr>
      <vt:lpstr>52_Blank</vt:lpstr>
      <vt:lpstr>51_Blank</vt:lpstr>
      <vt:lpstr>53_Blank</vt:lpstr>
      <vt:lpstr>54_Blank</vt:lpstr>
      <vt:lpstr>57_Blank</vt:lpstr>
      <vt:lpstr>PowerPoint Presentation</vt:lpstr>
      <vt:lpstr>The DNA Toolbox</vt:lpstr>
      <vt:lpstr> </vt:lpstr>
      <vt:lpstr>Concept 20.1: DNA sequencing and DNA cloning are valuable tools for genetic engineering and biological inquiry</vt:lpstr>
      <vt:lpstr>DNA Sequencing</vt:lpstr>
      <vt:lpstr>Figure 20.2</vt:lpstr>
      <vt:lpstr>Figure 20.3</vt:lpstr>
      <vt:lpstr>Figure 20.3a</vt:lpstr>
      <vt:lpstr>Figure 20.3b</vt:lpstr>
      <vt:lpstr>Figure 20.3c</vt:lpstr>
      <vt:lpstr> </vt:lpstr>
      <vt:lpstr>Figure 20.4</vt:lpstr>
      <vt:lpstr>Figure 20.4a</vt:lpstr>
      <vt:lpstr>Figure 20.4b</vt:lpstr>
      <vt:lpstr>Figure 20.4c</vt:lpstr>
      <vt:lpstr>Figure 20.4d</vt:lpstr>
      <vt:lpstr> </vt:lpstr>
      <vt:lpstr>Making Multiple Copies of a Gene or Other DNA Segment</vt:lpstr>
      <vt:lpstr> </vt:lpstr>
      <vt:lpstr>Figure 20.5</vt:lpstr>
      <vt:lpstr>Figure 20.5a</vt:lpstr>
      <vt:lpstr>Figure 20.5b</vt:lpstr>
      <vt:lpstr> </vt:lpstr>
      <vt:lpstr>Using Restriction Enzymes to Make a Recombinant DNA Plasmid</vt:lpstr>
      <vt:lpstr> </vt:lpstr>
      <vt:lpstr>Figure 20.6</vt:lpstr>
      <vt:lpstr>Figure 20.6a</vt:lpstr>
      <vt:lpstr>Figure 20.6b</vt:lpstr>
      <vt:lpstr>Figure 20.6c</vt:lpstr>
      <vt:lpstr>Animation: Restriction Enzymes</vt:lpstr>
      <vt:lpstr> </vt:lpstr>
      <vt:lpstr>Figure 20.7</vt:lpstr>
      <vt:lpstr>Amplifying DNA: The Polymerase Chain Reaction (PCR) and Its Use in DNA Cloning</vt:lpstr>
      <vt:lpstr> </vt:lpstr>
      <vt:lpstr>Figure 20.8</vt:lpstr>
      <vt:lpstr> </vt:lpstr>
      <vt:lpstr>Figure 20.9</vt:lpstr>
      <vt:lpstr>Animation: Cloning a Gene</vt:lpstr>
      <vt:lpstr>Expressing Cloned Eukaryotic Genes</vt:lpstr>
      <vt:lpstr>Bacterial Expression Systems</vt:lpstr>
      <vt:lpstr> </vt:lpstr>
      <vt:lpstr>Eukaryotic DNA Cloning and Expression Systems</vt:lpstr>
      <vt:lpstr> </vt:lpstr>
      <vt:lpstr>Cross-Species Gene Expression and Evolutionary Ancestry</vt:lpstr>
      <vt:lpstr>Concept 20.2: Biologists use DNA technology to study gene expression and function</vt:lpstr>
      <vt:lpstr>Analyzing Gene Expression</vt:lpstr>
      <vt:lpstr>Studying the Expression of Single Genes</vt:lpstr>
      <vt:lpstr> </vt:lpstr>
      <vt:lpstr>Figure 20.10</vt:lpstr>
      <vt:lpstr>Figure 20.10a</vt:lpstr>
      <vt:lpstr>Figure 20.10b</vt:lpstr>
      <vt:lpstr>Figure 20.10c</vt:lpstr>
      <vt:lpstr> </vt:lpstr>
      <vt:lpstr>Figure 20.11-1</vt:lpstr>
      <vt:lpstr>Figure 20.11-2</vt:lpstr>
      <vt:lpstr>Figure 20.11-3</vt:lpstr>
      <vt:lpstr>Figure 20.11-4</vt:lpstr>
      <vt:lpstr>Figure 20.11-5</vt:lpstr>
      <vt:lpstr>Figure 20.12</vt:lpstr>
      <vt:lpstr>Studying the Expression of Interacting Groups of Genes</vt:lpstr>
      <vt:lpstr>Figure 20.13</vt:lpstr>
      <vt:lpstr> </vt:lpstr>
      <vt:lpstr>Determining Gene Function</vt:lpstr>
      <vt:lpstr> </vt:lpstr>
      <vt:lpstr> </vt:lpstr>
      <vt:lpstr> </vt:lpstr>
      <vt:lpstr>Figure 20.14</vt:lpstr>
      <vt:lpstr>Concept 20.3: Cloned organisms and stem cells are useful for basic research and other applications</vt:lpstr>
      <vt:lpstr>Cloning Plants: Single-Cell Cultures</vt:lpstr>
      <vt:lpstr>Figure 20.15</vt:lpstr>
      <vt:lpstr>Cloning Animals: Nuclear Transplantation </vt:lpstr>
      <vt:lpstr>Figure 20.16</vt:lpstr>
      <vt:lpstr>Reproductive Cloning of Mammals</vt:lpstr>
      <vt:lpstr>Figure 20.17</vt:lpstr>
      <vt:lpstr> </vt:lpstr>
      <vt:lpstr>Figure 20.18</vt:lpstr>
      <vt:lpstr>Faulty Gene Regulation in Cloned Animals</vt:lpstr>
      <vt:lpstr>Stem Cells of Animals</vt:lpstr>
      <vt:lpstr>Figure 20.19</vt:lpstr>
      <vt:lpstr>Embryonic and Adult Stem Cells</vt:lpstr>
      <vt:lpstr>Figure 20.20</vt:lpstr>
      <vt:lpstr> </vt:lpstr>
      <vt:lpstr>Induced Pluripotent Stem (iPS) Cells</vt:lpstr>
      <vt:lpstr>Figure 20.21</vt:lpstr>
      <vt:lpstr>Concept 20.4: The practical applications of DNA-based biotechnology affect our lives in many ways</vt:lpstr>
      <vt:lpstr>Medical Applications</vt:lpstr>
      <vt:lpstr>Diagnosis and Treatment of Diseases</vt:lpstr>
      <vt:lpstr>Human Gene Therapy</vt:lpstr>
      <vt:lpstr>Figure 20.22</vt:lpstr>
      <vt:lpstr>Pharmaceutical Products</vt:lpstr>
      <vt:lpstr> </vt:lpstr>
      <vt:lpstr> </vt:lpstr>
      <vt:lpstr> </vt:lpstr>
      <vt:lpstr>Figure 20.23</vt:lpstr>
      <vt:lpstr>Forensic Evidence and Genetic Profiles</vt:lpstr>
      <vt:lpstr> </vt:lpstr>
      <vt:lpstr>Figure 20.24</vt:lpstr>
      <vt:lpstr>Environmental Cleanup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Delgado</dc:creator>
  <cp:lastModifiedBy>Anderson, Rodney</cp:lastModifiedBy>
  <cp:revision>490</cp:revision>
  <cp:lastPrinted>2005-03-24T12:52:04Z</cp:lastPrinted>
  <dcterms:created xsi:type="dcterms:W3CDTF">2010-10-31T21:38:30Z</dcterms:created>
  <dcterms:modified xsi:type="dcterms:W3CDTF">2016-11-04T20:02:25Z</dcterms:modified>
</cp:coreProperties>
</file>